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handoutMasterIdLst>
    <p:handoutMasterId r:id="rId19"/>
  </p:handoutMasterIdLst>
  <p:sldIdLst>
    <p:sldId id="256" r:id="rId2"/>
    <p:sldId id="267" r:id="rId3"/>
    <p:sldId id="268" r:id="rId4"/>
    <p:sldId id="264" r:id="rId5"/>
    <p:sldId id="257" r:id="rId6"/>
    <p:sldId id="258" r:id="rId7"/>
    <p:sldId id="259" r:id="rId8"/>
    <p:sldId id="261" r:id="rId9"/>
    <p:sldId id="262" r:id="rId10"/>
    <p:sldId id="271" r:id="rId11"/>
    <p:sldId id="263" r:id="rId12"/>
    <p:sldId id="265" r:id="rId13"/>
    <p:sldId id="260" r:id="rId14"/>
    <p:sldId id="266" r:id="rId15"/>
    <p:sldId id="269" r:id="rId16"/>
    <p:sldId id="270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66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02" y="-1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D47B8D-F716-4C8D-A09E-0E6942486066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1C8CA-1AAE-4D6F-86B9-41D4BAADA3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B0BD-2C2C-455B-9DE7-A7D061ABFE9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E57A-E01F-4BA2-A4BF-C2230EC96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B0BD-2C2C-455B-9DE7-A7D061ABFE9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E57A-E01F-4BA2-A4BF-C2230EC96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B0BD-2C2C-455B-9DE7-A7D061ABFE9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E57A-E01F-4BA2-A4BF-C2230EC96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B0BD-2C2C-455B-9DE7-A7D061ABFE9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E57A-E01F-4BA2-A4BF-C2230EC96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B0BD-2C2C-455B-9DE7-A7D061ABFE9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E57A-E01F-4BA2-A4BF-C2230EC96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B0BD-2C2C-455B-9DE7-A7D061ABFE9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E57A-E01F-4BA2-A4BF-C2230EC96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B0BD-2C2C-455B-9DE7-A7D061ABFE9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E57A-E01F-4BA2-A4BF-C2230EC96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B0BD-2C2C-455B-9DE7-A7D061ABFE9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E57A-E01F-4BA2-A4BF-C2230EC96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B0BD-2C2C-455B-9DE7-A7D061ABFE9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E57A-E01F-4BA2-A4BF-C2230EC96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B0BD-2C2C-455B-9DE7-A7D061ABFE9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0E57A-E01F-4BA2-A4BF-C2230EC96E1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B0BD-2C2C-455B-9DE7-A7D061ABFE9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630E57A-E01F-4BA2-A4BF-C2230EC96E1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CB4B0BD-2C2C-455B-9DE7-A7D061ABFE9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30E57A-E01F-4BA2-A4BF-C2230EC96E1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0"/>
            <a:ext cx="7772400" cy="511256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6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Правила организации индивидуального отбора при приёме в 5-9 классы МОУ «Гимназия №3»</a:t>
            </a:r>
            <a:br>
              <a:rPr lang="ru-RU" sz="6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2020 году</a:t>
            </a:r>
            <a:endParaRPr lang="ru-RU" sz="6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6144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b="1" dirty="0" smtClean="0"/>
              <a:t>Преимущественное право </a:t>
            </a:r>
            <a:br>
              <a:rPr lang="ru-RU" b="1" dirty="0" smtClean="0"/>
            </a:br>
            <a:r>
              <a:rPr lang="ru-RU" b="1" dirty="0" smtClean="0"/>
              <a:t>при равных баллах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76872"/>
            <a:ext cx="8424936" cy="34716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 smtClean="0"/>
              <a:t>Победители, призёры областных, всероссийских и международных конференций и конкурсов научно-исследовательских работ или проектов по предмету, который предстоит изучать углубленно (только русский язык или математика)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507339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ru-RU" b="1" dirty="0" smtClean="0"/>
              <a:t>Ваши действия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1 шаг. </a:t>
            </a:r>
            <a:r>
              <a:rPr lang="ru-RU" dirty="0" smtClean="0"/>
              <a:t>Скачать </a:t>
            </a: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</a:rPr>
              <a:t>Бланк заявления для прохождения индивидуального отбора в 5-6 класс с углубленным изучением </a:t>
            </a:r>
            <a:r>
              <a:rPr lang="ru-RU" dirty="0">
                <a:solidFill>
                  <a:srgbClr val="FF0000"/>
                </a:solidFill>
              </a:rPr>
              <a:t>математики</a:t>
            </a:r>
            <a:r>
              <a:rPr lang="ru-RU" dirty="0">
                <a:solidFill>
                  <a:srgbClr val="0000CC"/>
                </a:solidFill>
              </a:rPr>
              <a:t>  (2020г</a:t>
            </a:r>
            <a:r>
              <a:rPr lang="ru-RU" dirty="0" smtClean="0">
                <a:solidFill>
                  <a:srgbClr val="0000CC"/>
                </a:solidFill>
              </a:rPr>
              <a:t>.)</a:t>
            </a:r>
          </a:p>
          <a:p>
            <a:pPr marL="0" indent="0">
              <a:buNone/>
            </a:pPr>
            <a:endParaRPr lang="ru-RU" dirty="0">
              <a:solidFill>
                <a:srgbClr val="0000CC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00CC"/>
                </a:solidFill>
              </a:rPr>
              <a:t>Бланк заявления для прохождения индивидуального отбора в 5-9 класс с углубленным изучением </a:t>
            </a:r>
            <a:r>
              <a:rPr lang="ru-RU" dirty="0">
                <a:solidFill>
                  <a:srgbClr val="FF0000"/>
                </a:solidFill>
              </a:rPr>
              <a:t>русского языка</a:t>
            </a:r>
            <a:r>
              <a:rPr lang="ru-RU" dirty="0">
                <a:solidFill>
                  <a:srgbClr val="0000CC"/>
                </a:solidFill>
              </a:rPr>
              <a:t>  (2020г</a:t>
            </a:r>
            <a:r>
              <a:rPr lang="ru-RU" dirty="0" smtClean="0">
                <a:solidFill>
                  <a:srgbClr val="0000CC"/>
                </a:solidFill>
              </a:rPr>
              <a:t>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8340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0588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/>
              <a:t>Заявление на индивидуальный отбор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87688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/>
              <a:t>ЗАЯВЛЕНИЕ</a:t>
            </a:r>
          </a:p>
          <a:p>
            <a:pPr marL="0" indent="0" algn="ctr">
              <a:buNone/>
            </a:pPr>
            <a:r>
              <a:rPr lang="ru-RU" sz="2000" dirty="0" smtClean="0"/>
              <a:t>(скачать на сайте в разделе Приём в 5-9 классы)</a:t>
            </a:r>
            <a:endParaRPr lang="ru-RU" sz="2000" dirty="0"/>
          </a:p>
          <a:p>
            <a:pPr marL="0" indent="0" algn="just">
              <a:buNone/>
            </a:pPr>
            <a:r>
              <a:rPr lang="ru-RU" dirty="0"/>
              <a:t>Прошу предоставить возможность прохождения индивидуального отбора для зачисления </a:t>
            </a:r>
          </a:p>
          <a:p>
            <a:pPr marL="0" indent="0" algn="just">
              <a:buNone/>
            </a:pPr>
            <a:r>
              <a:rPr lang="ru-RU" dirty="0"/>
              <a:t>в </a:t>
            </a:r>
            <a:r>
              <a:rPr lang="ru-RU" dirty="0" smtClean="0"/>
              <a:t>_</a:t>
            </a:r>
            <a:r>
              <a:rPr lang="ru-RU" sz="4000" b="1" dirty="0" smtClean="0"/>
              <a:t>5</a:t>
            </a:r>
            <a:r>
              <a:rPr lang="ru-RU" dirty="0" smtClean="0"/>
              <a:t>_ класс </a:t>
            </a:r>
            <a:r>
              <a:rPr lang="ru-RU" dirty="0"/>
              <a:t>с углубленным изучением </a:t>
            </a:r>
            <a:r>
              <a:rPr lang="ru-RU" sz="2800" b="1" dirty="0">
                <a:solidFill>
                  <a:srgbClr val="002060"/>
                </a:solidFill>
              </a:rPr>
              <a:t>математики</a:t>
            </a:r>
            <a:r>
              <a:rPr lang="ru-RU" dirty="0"/>
              <a:t> </a:t>
            </a:r>
            <a:endParaRPr lang="ru-RU" dirty="0" smtClean="0"/>
          </a:p>
          <a:p>
            <a:pPr marL="0" indent="0" algn="just">
              <a:buNone/>
            </a:pPr>
            <a:endParaRPr lang="ru-RU" sz="1400" dirty="0"/>
          </a:p>
          <a:p>
            <a:pPr marL="0" indent="0"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(</a:t>
            </a:r>
            <a:r>
              <a:rPr lang="ru-RU" dirty="0">
                <a:solidFill>
                  <a:srgbClr val="C00000"/>
                </a:solidFill>
              </a:rPr>
              <a:t>основной выбор </a:t>
            </a:r>
            <a:r>
              <a:rPr lang="ru-RU" dirty="0">
                <a:solidFill>
                  <a:srgbClr val="C00000"/>
                </a:solidFill>
                <a:sym typeface="Wingdings"/>
              </a:rPr>
              <a:t>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dirty="0">
                <a:solidFill>
                  <a:srgbClr val="C00000"/>
                </a:solidFill>
              </a:rPr>
              <a:t>дополнительный </a:t>
            </a:r>
            <a:r>
              <a:rPr lang="ru-RU" dirty="0" smtClean="0">
                <a:solidFill>
                  <a:srgbClr val="C00000"/>
                </a:solidFill>
                <a:sym typeface="Wingdings"/>
              </a:rPr>
              <a:t></a:t>
            </a:r>
            <a:r>
              <a:rPr lang="ru-RU" dirty="0" smtClean="0">
                <a:solidFill>
                  <a:srgbClr val="C00000"/>
                </a:solidFill>
              </a:rPr>
              <a:t>)</a:t>
            </a:r>
            <a:endParaRPr lang="ru-RU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95188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35480"/>
            <a:ext cx="8587680" cy="438912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2 шаг. </a:t>
            </a:r>
            <a:r>
              <a:rPr lang="ru-RU" dirty="0" smtClean="0"/>
              <a:t>Заполнить и оправить </a:t>
            </a:r>
            <a:r>
              <a:rPr lang="ru-RU" sz="2800" b="1" dirty="0" smtClean="0">
                <a:solidFill>
                  <a:srgbClr val="FF0000"/>
                </a:solidFill>
              </a:rPr>
              <a:t>до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24 мая </a:t>
            </a:r>
            <a:r>
              <a:rPr lang="ru-RU" b="1" dirty="0" smtClean="0"/>
              <a:t>заявление на прохождение индивидуального отбора</a:t>
            </a:r>
            <a:r>
              <a:rPr lang="ru-RU" dirty="0" smtClean="0"/>
              <a:t> и копии документов, подтверждающие преимущественное право, на </a:t>
            </a:r>
            <a:r>
              <a:rPr lang="ru-RU" dirty="0" err="1" smtClean="0"/>
              <a:t>эл.адрес</a:t>
            </a:r>
            <a:endParaRPr lang="ru-RU" dirty="0" smtClean="0"/>
          </a:p>
          <a:p>
            <a:pPr marL="0" indent="0" algn="ctr">
              <a:buNone/>
            </a:pPr>
            <a:r>
              <a:rPr lang="en-US" sz="4800" b="1" dirty="0" err="1" smtClean="0">
                <a:latin typeface="+mj-lt"/>
              </a:rPr>
              <a:t>yargimn</a:t>
            </a:r>
            <a:r>
              <a:rPr lang="ru-RU" sz="4800" b="1" dirty="0" smtClean="0">
                <a:latin typeface="+mj-lt"/>
              </a:rPr>
              <a:t>00</a:t>
            </a:r>
            <a:r>
              <a:rPr lang="en-US" sz="4800" b="1" dirty="0" smtClean="0">
                <a:latin typeface="+mj-lt"/>
              </a:rPr>
              <a:t>3@gmail.com</a:t>
            </a:r>
          </a:p>
          <a:p>
            <a:pPr marL="0" indent="0" algn="ctr">
              <a:buNone/>
            </a:pPr>
            <a:endParaRPr lang="en-US" sz="2800" b="1" dirty="0" smtClean="0"/>
          </a:p>
          <a:p>
            <a:pPr marL="0" indent="0" algn="ctr">
              <a:buNone/>
            </a:pPr>
            <a:r>
              <a:rPr lang="ru-RU" sz="3600" b="1" dirty="0" smtClean="0"/>
              <a:t>В теме письма просьба написать Фамилию, Имя, Отчество ребенка, школу</a:t>
            </a:r>
            <a:endParaRPr lang="en-US" sz="3600" b="1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856488"/>
            <a:ext cx="8229600" cy="1143000"/>
          </a:xfrm>
          <a:prstGeom prst="rect">
            <a:avLst/>
          </a:prstGeom>
        </p:spPr>
        <p:txBody>
          <a:bodyPr vert="horz" lIns="0" rIns="0" bIns="0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/>
              <a:t>Ваши действия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8267461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solidFill>
                  <a:srgbClr val="002060"/>
                </a:solidFill>
              </a:rPr>
              <a:t>3 шаг. </a:t>
            </a:r>
            <a:r>
              <a:rPr lang="ru-RU" b="1" dirty="0" smtClean="0">
                <a:solidFill>
                  <a:srgbClr val="FF0000"/>
                </a:solidFill>
              </a:rPr>
              <a:t>До 28 мая включительно </a:t>
            </a:r>
            <a:r>
              <a:rPr lang="ru-RU" dirty="0" smtClean="0"/>
              <a:t>прислать</a:t>
            </a:r>
            <a:r>
              <a:rPr lang="ru-RU" b="1" dirty="0" smtClean="0"/>
              <a:t> копию сводной ведомости за весь текущий год </a:t>
            </a:r>
            <a:r>
              <a:rPr lang="ru-RU" dirty="0"/>
              <a:t>(первая и последняя страница дневника, информация из интернет-дневника об итоговых отметках) на </a:t>
            </a:r>
            <a:r>
              <a:rPr lang="ru-RU" dirty="0" smtClean="0"/>
              <a:t>эл. адрес </a:t>
            </a:r>
            <a:r>
              <a:rPr lang="en-US" b="1" dirty="0" smtClean="0">
                <a:latin typeface="+mj-lt"/>
              </a:rPr>
              <a:t>yargimn003@gmail.com</a:t>
            </a:r>
            <a:endParaRPr lang="ru-RU" b="1" dirty="0" smtClean="0">
              <a:latin typeface="+mj-lt"/>
            </a:endParaRPr>
          </a:p>
          <a:p>
            <a:pPr marL="0" indent="0" algn="just">
              <a:buNone/>
            </a:pPr>
            <a:endParaRPr lang="ru-RU" b="1" dirty="0">
              <a:latin typeface="+mj-lt"/>
            </a:endParaRPr>
          </a:p>
          <a:p>
            <a:pPr marL="0" indent="0" algn="just">
              <a:buNone/>
            </a:pPr>
            <a:r>
              <a:rPr lang="ru-RU" sz="2800" b="1" dirty="0"/>
              <a:t>В теме письма </a:t>
            </a:r>
            <a:r>
              <a:rPr lang="ru-RU" sz="2800" dirty="0"/>
              <a:t>просьба написать </a:t>
            </a:r>
            <a:r>
              <a:rPr lang="ru-RU" sz="2800" b="1" dirty="0"/>
              <a:t>Фамилию, Имя, Отчество </a:t>
            </a:r>
            <a:r>
              <a:rPr lang="ru-RU" sz="2800" b="1" dirty="0" smtClean="0"/>
              <a:t>ребенка и </a:t>
            </a:r>
            <a:r>
              <a:rPr lang="ru-RU" sz="2800" b="1" dirty="0" smtClean="0">
                <a:solidFill>
                  <a:srgbClr val="FF0000"/>
                </a:solidFill>
              </a:rPr>
              <a:t>код/шифр</a:t>
            </a:r>
            <a:r>
              <a:rPr lang="ru-RU" sz="2800" b="1" dirty="0" smtClean="0"/>
              <a:t>, </a:t>
            </a:r>
            <a:r>
              <a:rPr lang="ru-RU" sz="2800" dirty="0" smtClean="0"/>
              <a:t>присланный в ответ на Ваше письмо с заявлением</a:t>
            </a:r>
            <a:endParaRPr lang="en-US" b="1" dirty="0">
              <a:latin typeface="+mj-lt"/>
            </a:endParaRPr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0" rIns="0" bIns="0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/>
              <a:t>Ваши действия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352710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ru-RU" b="1" dirty="0" smtClean="0"/>
              <a:t>Объявление результатов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b="1" dirty="0" smtClean="0"/>
              <a:t>Не позднее 30 мая 2020г.</a:t>
            </a:r>
            <a:endParaRPr lang="ru-RU" sz="4800" b="1" dirty="0"/>
          </a:p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r>
              <a:rPr lang="ru-RU" sz="4000" dirty="0" smtClean="0"/>
              <a:t>на сайте гимназии в разделе Приём в 5-9 классы и информационном стенде на входе в гимназию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1372836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143000"/>
          </a:xfrm>
        </p:spPr>
        <p:txBody>
          <a:bodyPr anchor="t"/>
          <a:lstStyle/>
          <a:p>
            <a:pPr algn="ctr"/>
            <a:r>
              <a:rPr lang="ru-RU" b="1" dirty="0" smtClean="0"/>
              <a:t>Приём документов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5400" b="1" dirty="0" smtClean="0">
                <a:latin typeface="+mj-lt"/>
              </a:rPr>
              <a:t>С 1 июня 2020г.</a:t>
            </a:r>
          </a:p>
          <a:p>
            <a:pPr marL="0" indent="0" algn="ctr">
              <a:buNone/>
            </a:pPr>
            <a:r>
              <a:rPr lang="ru-RU" sz="3600" b="1" dirty="0" smtClean="0">
                <a:latin typeface="+mj-lt"/>
              </a:rPr>
              <a:t>в соответствии с результатами рейтинга.</a:t>
            </a:r>
          </a:p>
          <a:p>
            <a:pPr marL="0" indent="0" algn="ctr">
              <a:buNone/>
            </a:pPr>
            <a:endParaRPr lang="ru-RU" sz="3600" b="1" dirty="0" smtClean="0">
              <a:latin typeface="+mj-lt"/>
            </a:endParaRPr>
          </a:p>
          <a:p>
            <a:pPr marL="0" indent="0" algn="ctr">
              <a:buNone/>
            </a:pPr>
            <a:r>
              <a:rPr lang="ru-RU" sz="3600" b="1" dirty="0" smtClean="0">
                <a:latin typeface="+mj-lt"/>
              </a:rPr>
              <a:t>Что можно подготовить заранее:</a:t>
            </a:r>
          </a:p>
          <a:p>
            <a:pPr algn="just">
              <a:spcAft>
                <a:spcPts val="600"/>
              </a:spcAft>
            </a:pPr>
            <a:r>
              <a:rPr lang="ru-RU" sz="3600" dirty="0" smtClean="0">
                <a:latin typeface="+mj-lt"/>
              </a:rPr>
              <a:t>Заявление о приёме в гимназию и все приложения </a:t>
            </a:r>
            <a:r>
              <a:rPr lang="ru-RU" sz="3600" b="1" u="sng" dirty="0" smtClean="0">
                <a:latin typeface="+mj-lt"/>
              </a:rPr>
              <a:t>подписывают  оба родителя </a:t>
            </a:r>
            <a:r>
              <a:rPr lang="ru-RU" sz="2900" u="sng" dirty="0" smtClean="0">
                <a:latin typeface="+mj-lt"/>
              </a:rPr>
              <a:t>(можно скачать на сайте гимназии - раздел Приём в 5-9 классы)</a:t>
            </a:r>
            <a:endParaRPr lang="ru-RU" sz="3600" dirty="0" smtClean="0">
              <a:latin typeface="+mj-lt"/>
            </a:endParaRPr>
          </a:p>
          <a:p>
            <a:pPr algn="just">
              <a:spcAft>
                <a:spcPts val="600"/>
              </a:spcAft>
            </a:pPr>
            <a:r>
              <a:rPr lang="ru-RU" sz="3600" dirty="0" smtClean="0">
                <a:latin typeface="+mj-lt"/>
              </a:rPr>
              <a:t>При подаче заявления необходимо будет предъявить паспорт родителя, оригинал и </a:t>
            </a:r>
            <a:r>
              <a:rPr lang="ru-RU" sz="3600" u="sng" dirty="0" smtClean="0">
                <a:latin typeface="+mj-lt"/>
              </a:rPr>
              <a:t>ксерокопию </a:t>
            </a:r>
            <a:r>
              <a:rPr lang="ru-RU" sz="3600" dirty="0" smtClean="0">
                <a:latin typeface="+mj-lt"/>
              </a:rPr>
              <a:t>свидетельства о рождении ребенка, оригинал и </a:t>
            </a:r>
            <a:r>
              <a:rPr lang="ru-RU" sz="3600" u="sng" dirty="0" smtClean="0">
                <a:latin typeface="+mj-lt"/>
              </a:rPr>
              <a:t>ксерокопию</a:t>
            </a:r>
            <a:r>
              <a:rPr lang="ru-RU" sz="3600" dirty="0" smtClean="0">
                <a:latin typeface="+mj-lt"/>
              </a:rPr>
              <a:t> свидетельства о регистрации по месту жительства ребенка.  </a:t>
            </a:r>
          </a:p>
          <a:p>
            <a:pPr algn="just">
              <a:spcAft>
                <a:spcPts val="600"/>
              </a:spcAft>
            </a:pPr>
            <a:r>
              <a:rPr lang="ru-RU" sz="3600" dirty="0" smtClean="0">
                <a:latin typeface="+mj-lt"/>
              </a:rPr>
              <a:t>При подаче личного дела ребенка потребуется </a:t>
            </a:r>
            <a:r>
              <a:rPr lang="ru-RU" sz="3600" u="sng" dirty="0" smtClean="0">
                <a:latin typeface="+mj-lt"/>
              </a:rPr>
              <a:t>ксерокопия </a:t>
            </a:r>
            <a:r>
              <a:rPr lang="ru-RU" sz="3600" dirty="0" smtClean="0">
                <a:latin typeface="+mj-lt"/>
              </a:rPr>
              <a:t>СНИЛС ребенка и </a:t>
            </a:r>
            <a:r>
              <a:rPr lang="ru-RU" sz="3600" u="sng" dirty="0" smtClean="0">
                <a:latin typeface="+mj-lt"/>
              </a:rPr>
              <a:t>ксерокопия </a:t>
            </a:r>
            <a:r>
              <a:rPr lang="ru-RU" sz="3600" dirty="0" smtClean="0">
                <a:latin typeface="+mj-lt"/>
              </a:rPr>
              <a:t>медицинского полиса ребенка (можно сдать вместе с заявлением).</a:t>
            </a:r>
          </a:p>
          <a:p>
            <a:pPr marL="0" indent="0" algn="ctr">
              <a:buNone/>
            </a:pPr>
            <a:endParaRPr lang="ru-RU" sz="3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2363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ru-RU" b="1" dirty="0" smtClean="0"/>
              <a:t>Контакты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35480"/>
            <a:ext cx="8643998" cy="4389120"/>
          </a:xfrm>
        </p:spPr>
        <p:txBody>
          <a:bodyPr/>
          <a:lstStyle/>
          <a:p>
            <a:r>
              <a:rPr lang="ru-RU" dirty="0" smtClean="0"/>
              <a:t>Директор  </a:t>
            </a:r>
            <a:r>
              <a:rPr lang="ru-RU" b="1" dirty="0" smtClean="0"/>
              <a:t>Табунова Татьяна Александровна</a:t>
            </a:r>
          </a:p>
          <a:p>
            <a:pPr algn="ctr">
              <a:spcAft>
                <a:spcPts val="600"/>
              </a:spcAft>
              <a:buNone/>
            </a:pPr>
            <a:r>
              <a:rPr lang="en-US" dirty="0" smtClean="0"/>
              <a:t> </a:t>
            </a:r>
            <a:r>
              <a:rPr lang="ru-RU" b="1" dirty="0" smtClean="0"/>
              <a:t>тел. </a:t>
            </a:r>
            <a:r>
              <a:rPr lang="en-US" b="1" dirty="0" smtClean="0"/>
              <a:t>(4852) 24-66-07</a:t>
            </a:r>
            <a:endParaRPr lang="ru-RU" b="1" dirty="0" smtClean="0"/>
          </a:p>
          <a:p>
            <a:r>
              <a:rPr lang="ru-RU" dirty="0" smtClean="0"/>
              <a:t>Зам.директора </a:t>
            </a:r>
            <a:r>
              <a:rPr lang="ru-RU" b="1" dirty="0" smtClean="0"/>
              <a:t>Балакирева Галина Вячеславовна</a:t>
            </a:r>
          </a:p>
          <a:p>
            <a:pPr algn="ctr">
              <a:spcAft>
                <a:spcPts val="600"/>
              </a:spcAft>
              <a:buNone/>
            </a:pPr>
            <a:r>
              <a:rPr lang="ru-RU" b="1" dirty="0" smtClean="0"/>
              <a:t>тел. </a:t>
            </a:r>
            <a:r>
              <a:rPr lang="en-US" b="1" dirty="0" smtClean="0"/>
              <a:t>(4852) 24-73-42</a:t>
            </a:r>
            <a:endParaRPr lang="en-US" dirty="0" smtClean="0"/>
          </a:p>
          <a:p>
            <a:pPr algn="ctr">
              <a:spcAft>
                <a:spcPts val="600"/>
              </a:spcAft>
              <a:buNone/>
            </a:pPr>
            <a:r>
              <a:rPr lang="ru-RU" dirty="0" smtClean="0"/>
              <a:t>Эл.</a:t>
            </a:r>
            <a:r>
              <a:rPr lang="en-US" dirty="0" smtClean="0"/>
              <a:t> </a:t>
            </a:r>
            <a:r>
              <a:rPr lang="ru-RU" dirty="0" smtClean="0"/>
              <a:t>адрес для вопросов - </a:t>
            </a:r>
            <a:r>
              <a:rPr lang="en-US" b="1" dirty="0" smtClean="0">
                <a:latin typeface="+mj-lt"/>
              </a:rPr>
              <a:t>yargimn003@yandex.ru</a:t>
            </a:r>
            <a:endParaRPr lang="en-US" dirty="0" smtClean="0">
              <a:latin typeface="+mj-lt"/>
            </a:endParaRPr>
          </a:p>
          <a:p>
            <a:pPr algn="ctr">
              <a:buNone/>
            </a:pPr>
            <a:r>
              <a:rPr lang="ru-RU" dirty="0" smtClean="0"/>
              <a:t>Эл.</a:t>
            </a:r>
            <a:r>
              <a:rPr lang="en-US" dirty="0" smtClean="0"/>
              <a:t> </a:t>
            </a:r>
            <a:r>
              <a:rPr lang="ru-RU" dirty="0" smtClean="0"/>
              <a:t>адрес для документов - </a:t>
            </a:r>
            <a:r>
              <a:rPr lang="en-US" b="1" dirty="0" smtClean="0">
                <a:latin typeface="+mj-lt"/>
              </a:rPr>
              <a:t>yargimn003@gmail.com</a:t>
            </a:r>
            <a:endParaRPr lang="ru-RU" b="1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b="1" dirty="0" smtClean="0"/>
              <a:t>Документы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/>
              <a:t>Приказ департамента образования мэрии города Ярославля от 25.02.2020 № 188 </a:t>
            </a:r>
            <a:endParaRPr lang="ru-RU" sz="3200" dirty="0" smtClean="0"/>
          </a:p>
          <a:p>
            <a:pPr marL="0" indent="0" algn="ctr">
              <a:buNone/>
            </a:pPr>
            <a:r>
              <a:rPr lang="ru-RU" sz="3200" dirty="0" smtClean="0"/>
              <a:t>«</a:t>
            </a:r>
            <a:r>
              <a:rPr lang="ru-RU" sz="3200" dirty="0"/>
              <a:t>Об утверждении перечня общеобразовательных учреждений, в которых допускается индивидуальный отбор при получении основного общего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xmlns="" val="3622148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ru-RU" b="1" dirty="0"/>
              <a:t>Документы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/>
              <a:t>Приказ департамента образования Ярославской области "Об утверждении Порядка организации индивидуального отбора" №27-нп 06.08.2014 </a:t>
            </a:r>
            <a:endParaRPr lang="ru-RU" sz="4000" dirty="0" smtClean="0"/>
          </a:p>
          <a:p>
            <a:pPr marL="0" indent="0" algn="ctr">
              <a:buNone/>
            </a:pPr>
            <a:r>
              <a:rPr lang="ru-RU" sz="4000" dirty="0" smtClean="0"/>
              <a:t>(</a:t>
            </a:r>
            <a:r>
              <a:rPr lang="ru-RU" sz="4000" dirty="0"/>
              <a:t>с изм. на </a:t>
            </a:r>
            <a:r>
              <a:rPr lang="ru-RU" sz="4000" dirty="0" smtClean="0"/>
              <a:t>13.02.2020)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1341190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algn="ctr"/>
            <a:r>
              <a:rPr lang="ru-RU" b="1" dirty="0"/>
              <a:t>Сайт гимназии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rgbClr val="0000CC"/>
                </a:solidFill>
              </a:rPr>
              <a:t>https</a:t>
            </a:r>
            <a:r>
              <a:rPr lang="en-US" sz="5400" dirty="0" smtClean="0">
                <a:solidFill>
                  <a:srgbClr val="0000CC"/>
                </a:solidFill>
              </a:rPr>
              <a:t>://gimn3.edu.yar.ru/</a:t>
            </a:r>
            <a:endParaRPr lang="ru-RU" sz="5400" dirty="0" smtClean="0">
              <a:solidFill>
                <a:srgbClr val="0000CC"/>
              </a:solidFill>
            </a:endParaRPr>
          </a:p>
          <a:p>
            <a:pPr marL="0" indent="0" algn="ctr">
              <a:buNone/>
            </a:pPr>
            <a:r>
              <a:rPr lang="ru-RU" sz="5400" dirty="0" smtClean="0">
                <a:solidFill>
                  <a:srgbClr val="002060"/>
                </a:solidFill>
              </a:rPr>
              <a:t>Раздел </a:t>
            </a:r>
          </a:p>
          <a:p>
            <a:pPr marL="0" indent="0" algn="ctr">
              <a:buNone/>
            </a:pPr>
            <a:r>
              <a:rPr lang="ru-RU" sz="5400" dirty="0" smtClean="0">
                <a:solidFill>
                  <a:srgbClr val="002060"/>
                </a:solidFill>
              </a:rPr>
              <a:t>«Приём в гимназию» – </a:t>
            </a:r>
          </a:p>
          <a:p>
            <a:pPr marL="0" indent="0" algn="ctr">
              <a:buNone/>
            </a:pPr>
            <a:r>
              <a:rPr lang="ru-RU" sz="5400" dirty="0" smtClean="0">
                <a:solidFill>
                  <a:srgbClr val="002060"/>
                </a:solidFill>
              </a:rPr>
              <a:t>Приём в 5-9 классы </a:t>
            </a:r>
            <a:endParaRPr lang="ru-RU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5199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00808"/>
            <a:ext cx="8507288" cy="33843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4800" dirty="0" smtClean="0"/>
              <a:t>5 пятых классов - </a:t>
            </a:r>
            <a:r>
              <a:rPr lang="ru-RU" sz="4800" dirty="0" smtClean="0">
                <a:solidFill>
                  <a:srgbClr val="0000CC"/>
                </a:solidFill>
                <a:latin typeface="+mj-lt"/>
              </a:rPr>
              <a:t>150</a:t>
            </a:r>
            <a:r>
              <a:rPr lang="ru-RU" sz="4800" dirty="0" smtClean="0"/>
              <a:t> человек</a:t>
            </a:r>
          </a:p>
          <a:p>
            <a:pPr marL="0" indent="0" algn="ctr">
              <a:buNone/>
            </a:pPr>
            <a:r>
              <a:rPr lang="ru-RU" sz="4800" dirty="0" smtClean="0"/>
              <a:t>6 классы -  </a:t>
            </a:r>
            <a:r>
              <a:rPr lang="ru-RU" sz="4800" dirty="0" smtClean="0">
                <a:solidFill>
                  <a:srgbClr val="0000CC"/>
                </a:solidFill>
                <a:latin typeface="+mj-lt"/>
              </a:rPr>
              <a:t>0</a:t>
            </a:r>
            <a:r>
              <a:rPr lang="ru-RU" sz="4800" dirty="0" smtClean="0"/>
              <a:t>  человек</a:t>
            </a:r>
          </a:p>
          <a:p>
            <a:pPr marL="0" indent="0" algn="ctr">
              <a:buNone/>
            </a:pPr>
            <a:r>
              <a:rPr lang="ru-RU" sz="4800" dirty="0" smtClean="0"/>
              <a:t>7 классы -  </a:t>
            </a:r>
            <a:r>
              <a:rPr lang="ru-RU" sz="4800" dirty="0" smtClean="0">
                <a:solidFill>
                  <a:srgbClr val="0000CC"/>
                </a:solidFill>
                <a:latin typeface="+mj-lt"/>
              </a:rPr>
              <a:t>3</a:t>
            </a:r>
            <a:r>
              <a:rPr lang="ru-RU" sz="4800" dirty="0" smtClean="0"/>
              <a:t>   человек</a:t>
            </a:r>
          </a:p>
          <a:p>
            <a:pPr marL="0" indent="0" algn="ctr">
              <a:buNone/>
            </a:pPr>
            <a:r>
              <a:rPr lang="ru-RU" sz="4800" dirty="0" smtClean="0"/>
              <a:t>8 классы -  </a:t>
            </a:r>
            <a:r>
              <a:rPr lang="ru-RU" sz="4800" dirty="0" smtClean="0">
                <a:solidFill>
                  <a:srgbClr val="0000CC"/>
                </a:solidFill>
                <a:latin typeface="+mj-lt"/>
              </a:rPr>
              <a:t>1</a:t>
            </a:r>
            <a:r>
              <a:rPr lang="ru-RU" sz="4800" dirty="0" smtClean="0"/>
              <a:t>   человек</a:t>
            </a:r>
          </a:p>
          <a:p>
            <a:pPr marL="0" indent="0" algn="ctr">
              <a:buNone/>
            </a:pPr>
            <a:r>
              <a:rPr lang="ru-RU" sz="4800" dirty="0" smtClean="0"/>
              <a:t>9 классы </a:t>
            </a:r>
            <a:r>
              <a:rPr lang="ru-RU" sz="4800" smtClean="0"/>
              <a:t>- </a:t>
            </a:r>
            <a:r>
              <a:rPr lang="ru-RU" sz="4800" smtClean="0">
                <a:solidFill>
                  <a:srgbClr val="0000CC"/>
                </a:solidFill>
                <a:latin typeface="+mj-lt"/>
              </a:rPr>
              <a:t>0</a:t>
            </a:r>
            <a:r>
              <a:rPr lang="ru-RU" sz="4800" smtClean="0"/>
              <a:t>  </a:t>
            </a:r>
            <a:r>
              <a:rPr lang="ru-RU" sz="4800" dirty="0" smtClean="0"/>
              <a:t>человек</a:t>
            </a:r>
            <a:endParaRPr lang="ru-RU" sz="4800" dirty="0"/>
          </a:p>
          <a:p>
            <a:pPr marL="0" indent="0">
              <a:buNone/>
            </a:pPr>
            <a:endParaRPr lang="ru-RU" sz="4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ru-RU" b="1" dirty="0" smtClean="0"/>
              <a:t>Наличие свободных мест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5157192"/>
            <a:ext cx="8496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Право на участие в индивидуальном отборе имеют все обучающиеся вне зависимости от места жительства.</a:t>
            </a:r>
          </a:p>
        </p:txBody>
      </p:sp>
    </p:spTree>
    <p:extLst>
      <p:ext uri="{BB962C8B-B14F-4D97-AF65-F5344CB8AC3E}">
        <p14:creationId xmlns:p14="http://schemas.microsoft.com/office/powerpoint/2010/main" xmlns="" val="2512161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Учебный план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>
            <a:normAutofit/>
          </a:bodyPr>
          <a:lstStyle/>
          <a:p>
            <a:pPr algn="ctr"/>
            <a:r>
              <a:rPr lang="ru-RU" sz="5400" dirty="0">
                <a:solidFill>
                  <a:srgbClr val="002060"/>
                </a:solidFill>
              </a:rPr>
              <a:t>5-6 классы </a:t>
            </a:r>
            <a:r>
              <a:rPr lang="ru-RU" sz="4000" dirty="0" smtClean="0"/>
              <a:t>с углубленным изучением </a:t>
            </a:r>
            <a:r>
              <a:rPr lang="ru-RU" sz="5400" dirty="0" smtClean="0">
                <a:solidFill>
                  <a:srgbClr val="0000CC"/>
                </a:solidFill>
              </a:rPr>
              <a:t>математики</a:t>
            </a:r>
          </a:p>
          <a:p>
            <a:pPr algn="ctr"/>
            <a:endParaRPr lang="ru-RU" sz="1800" dirty="0" smtClean="0"/>
          </a:p>
          <a:p>
            <a:pPr algn="ctr"/>
            <a:r>
              <a:rPr lang="ru-RU" sz="5400" dirty="0">
                <a:solidFill>
                  <a:srgbClr val="002060"/>
                </a:solidFill>
              </a:rPr>
              <a:t>5-9 классы </a:t>
            </a:r>
            <a:r>
              <a:rPr lang="ru-RU" sz="4000" dirty="0" smtClean="0"/>
              <a:t>с углубленным  изучением </a:t>
            </a:r>
            <a:r>
              <a:rPr lang="ru-RU" sz="5400" dirty="0">
                <a:solidFill>
                  <a:srgbClr val="0000CC"/>
                </a:solidFill>
              </a:rPr>
              <a:t>русского языка</a:t>
            </a:r>
          </a:p>
        </p:txBody>
      </p:sp>
    </p:spTree>
    <p:extLst>
      <p:ext uri="{BB962C8B-B14F-4D97-AF65-F5344CB8AC3E}">
        <p14:creationId xmlns:p14="http://schemas.microsoft.com/office/powerpoint/2010/main" xmlns="" val="3553595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2600" b="1" dirty="0"/>
              <a:t>Информация об условиях индивидуального отбора</a:t>
            </a:r>
            <a:br>
              <a:rPr lang="ru-RU" sz="2600" b="1" dirty="0"/>
            </a:br>
            <a:r>
              <a:rPr lang="ru-RU" sz="2600" b="1" dirty="0"/>
              <a:t> в 5-9 классы с углубленным изучением </a:t>
            </a:r>
            <a:r>
              <a:rPr lang="ru-RU" sz="2600" b="1" dirty="0">
                <a:solidFill>
                  <a:srgbClr val="C00000"/>
                </a:solidFill>
              </a:rPr>
              <a:t>русского </a:t>
            </a:r>
            <a:r>
              <a:rPr lang="ru-RU" sz="2600" b="1" dirty="0" smtClean="0">
                <a:solidFill>
                  <a:srgbClr val="C00000"/>
                </a:solidFill>
              </a:rPr>
              <a:t>языка</a:t>
            </a:r>
            <a:endParaRPr lang="ru-RU" sz="2600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35060847"/>
              </p:ext>
            </p:extLst>
          </p:nvPr>
        </p:nvGraphicFramePr>
        <p:xfrm>
          <a:off x="395534" y="1844824"/>
          <a:ext cx="8496948" cy="4543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4237"/>
                <a:gridCol w="2124237"/>
                <a:gridCol w="2124237"/>
                <a:gridCol w="2124237"/>
              </a:tblGrid>
              <a:tr h="753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Предмет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Показатель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Баллы для составления рейтинга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8743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Отметки из сводной ведомости успеваемости за предшествующий год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русский язык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</a:rPr>
                        <a:t>годовая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оценка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максимум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</a:rPr>
                        <a:t>5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 баллов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русский язык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четвертные оценки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максимум </a:t>
                      </a:r>
                      <a:r>
                        <a:rPr kumimoji="0" lang="ru-RU" sz="2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ru-RU" sz="2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баллов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29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Средний балл сводной ведомости успеваемости за предшествующий год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все предметы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</a:rPr>
                        <a:t>годовые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оценки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максимум 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/>
                        </a:rPr>
                        <a:t>5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баллов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20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Максимально возможное количество баллов в рейтинге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</a:rPr>
                        <a:t>30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23380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ru-RU" sz="2600" b="1" dirty="0"/>
              <a:t>Информация об условиях индивидуального отбора</a:t>
            </a:r>
            <a:br>
              <a:rPr lang="ru-RU" sz="2600" b="1" dirty="0"/>
            </a:br>
            <a:r>
              <a:rPr lang="ru-RU" sz="2600" b="1" dirty="0"/>
              <a:t> в 5-9 классы с углубленным изучением </a:t>
            </a:r>
            <a:r>
              <a:rPr lang="ru-RU" sz="2600" b="1" dirty="0" smtClean="0">
                <a:solidFill>
                  <a:srgbClr val="C00000"/>
                </a:solidFill>
              </a:rPr>
              <a:t>математики</a:t>
            </a:r>
            <a:endParaRPr lang="ru-RU" sz="2600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97740932"/>
              </p:ext>
            </p:extLst>
          </p:nvPr>
        </p:nvGraphicFramePr>
        <p:xfrm>
          <a:off x="395534" y="1844824"/>
          <a:ext cx="8496948" cy="4543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4237"/>
                <a:gridCol w="2124237"/>
                <a:gridCol w="2124237"/>
                <a:gridCol w="2124237"/>
              </a:tblGrid>
              <a:tr h="753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 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Предмет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</a:rPr>
                        <a:t>Показатель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Баллы для составления рейтинга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8743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Отметки из сводной ведомости успеваемости за предшествующий год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</a:rPr>
                        <a:t>математика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</a:rPr>
                        <a:t>годовая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оценка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максимум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400" b="1" dirty="0">
                          <a:solidFill>
                            <a:srgbClr val="C00000"/>
                          </a:solidFill>
                          <a:effectLst/>
                        </a:rPr>
                        <a:t>5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 баллов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920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</a:rPr>
                        <a:t>математика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четвертные оценки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6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максимум </a:t>
                      </a:r>
                      <a:r>
                        <a:rPr kumimoji="0" lang="ru-RU" sz="2400" b="1" kern="1200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kumimoji="0" lang="ru-RU" sz="2400" b="1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баллов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5290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Средний балл сводной ведомости успеваемости за предшествующий год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все предметы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</a:rPr>
                        <a:t>годовые 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оценки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максимум 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  <a:effectLst/>
                        </a:rPr>
                        <a:t>5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</a:rPr>
                        <a:t>баллов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520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Максимально возможное количество баллов в рейтинге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C00000"/>
                          </a:solidFill>
                          <a:effectLst/>
                        </a:rPr>
                        <a:t>30</a:t>
                      </a:r>
                      <a:endParaRPr lang="ru-RU" sz="2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58977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8466871"/>
              </p:ext>
            </p:extLst>
          </p:nvPr>
        </p:nvGraphicFramePr>
        <p:xfrm>
          <a:off x="395536" y="2492896"/>
          <a:ext cx="8229600" cy="243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8456"/>
                <a:gridCol w="1152128"/>
                <a:gridCol w="915516"/>
                <a:gridCol w="1028700"/>
                <a:gridCol w="1028700"/>
                <a:gridCol w="1028700"/>
                <a:gridCol w="1028700"/>
                <a:gridCol w="1028700"/>
              </a:tblGrid>
              <a:tr h="414571">
                <a:tc rowSpan="2"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Шифр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rgbClr val="002060"/>
                          </a:solidFill>
                        </a:rPr>
                        <a:t>Матем</a:t>
                      </a:r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. за год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Математика</a:t>
                      </a:r>
                      <a:r>
                        <a:rPr lang="ru-RU" sz="2000" baseline="0" dirty="0" smtClean="0">
                          <a:solidFill>
                            <a:srgbClr val="002060"/>
                          </a:solidFill>
                        </a:rPr>
                        <a:t>  (четвертные)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2060"/>
                          </a:solidFill>
                        </a:rPr>
                        <a:t>Ср. балл всех год. отметок</a:t>
                      </a:r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rgbClr val="002060"/>
                          </a:solidFill>
                        </a:rPr>
                        <a:t>Всего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I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II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III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IV</a:t>
                      </a:r>
                      <a:endParaRPr lang="ru-RU" sz="20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123-50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30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83-29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4,85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27,85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75-33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4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5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4,85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002060"/>
                          </a:solidFill>
                        </a:rPr>
                        <a:t>25,85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609600" y="856488"/>
            <a:ext cx="8229600" cy="1143000"/>
          </a:xfrm>
          <a:prstGeom prst="rect">
            <a:avLst/>
          </a:prstGeom>
        </p:spPr>
        <p:txBody>
          <a:bodyPr vert="horz" lIns="0" rIns="0" bIns="0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/>
              <a:t>Расчет рейтинга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6110122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892</TotalTime>
  <Words>662</Words>
  <Application>Microsoft Office PowerPoint</Application>
  <PresentationFormat>Экран (4:3)</PresentationFormat>
  <Paragraphs>136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Правила организации индивидуального отбора при приёме в 5-9 классы МОУ «Гимназия №3» в 2020 году</vt:lpstr>
      <vt:lpstr>Документы</vt:lpstr>
      <vt:lpstr>Документы</vt:lpstr>
      <vt:lpstr>Сайт гимназии</vt:lpstr>
      <vt:lpstr>Наличие свободных мест</vt:lpstr>
      <vt:lpstr>Учебный план</vt:lpstr>
      <vt:lpstr>Информация об условиях индивидуального отбора  в 5-9 классы с углубленным изучением русского языка</vt:lpstr>
      <vt:lpstr>Информация об условиях индивидуального отбора  в 5-9 классы с углубленным изучением математики</vt:lpstr>
      <vt:lpstr> </vt:lpstr>
      <vt:lpstr>Преимущественное право  при равных баллах </vt:lpstr>
      <vt:lpstr>Ваши действия</vt:lpstr>
      <vt:lpstr>Заявление на индивидуальный отбор</vt:lpstr>
      <vt:lpstr>Слайд 13</vt:lpstr>
      <vt:lpstr>Ваши действия</vt:lpstr>
      <vt:lpstr>Объявление результатов</vt:lpstr>
      <vt:lpstr>Приём документов</vt:lpstr>
      <vt:lpstr>Контакты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организации индивидуального отбора при приёме в 5-9 классы МОУ «Гимназия №3» в 2020 году</dc:title>
  <dc:creator>школа 55</dc:creator>
  <cp:lastModifiedBy>Киоск</cp:lastModifiedBy>
  <cp:revision>27</cp:revision>
  <dcterms:created xsi:type="dcterms:W3CDTF">2020-05-14T21:08:56Z</dcterms:created>
  <dcterms:modified xsi:type="dcterms:W3CDTF">2020-05-15T15:02:40Z</dcterms:modified>
</cp:coreProperties>
</file>