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00" r:id="rId5"/>
    <p:sldId id="271" r:id="rId6"/>
    <p:sldId id="297" r:id="rId7"/>
    <p:sldId id="295" r:id="rId8"/>
    <p:sldId id="301" r:id="rId9"/>
    <p:sldId id="302" r:id="rId10"/>
    <p:sldId id="257" r:id="rId11"/>
    <p:sldId id="270" r:id="rId12"/>
    <p:sldId id="272" r:id="rId13"/>
    <p:sldId id="269" r:id="rId14"/>
    <p:sldId id="273" r:id="rId15"/>
    <p:sldId id="258" r:id="rId16"/>
    <p:sldId id="288"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00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20" autoAdjust="0"/>
    <p:restoredTop sz="91119" autoAdjust="0"/>
  </p:normalViewPr>
  <p:slideViewPr>
    <p:cSldViewPr>
      <p:cViewPr>
        <p:scale>
          <a:sx n="100" d="100"/>
          <a:sy n="100" d="100"/>
        </p:scale>
        <p:origin x="-564" y="-42"/>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46D7-2B23-438C-A53A-CAC9187E390E}" type="datetimeFigureOut">
              <a:rPr lang="ru-RU" smtClean="0"/>
              <a:pPr/>
              <a:t>13.04.2022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D6A7F-7C4B-4828-AFED-AA392467B5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
        <p:nvSpPr>
          <p:cNvPr id="7" name="TextBox 6"/>
          <p:cNvSpPr txBox="1"/>
          <p:nvPr userDrawn="1"/>
        </p:nvSpPr>
        <p:spPr>
          <a:xfrm>
            <a:off x="3214678" y="-24"/>
            <a:ext cx="2571768" cy="646331"/>
          </a:xfrm>
          <a:prstGeom prst="rect">
            <a:avLst/>
          </a:prstGeom>
          <a:noFill/>
        </p:spPr>
        <p:txBody>
          <a:bodyPr wrap="square" rtlCol="0">
            <a:spAutoFit/>
          </a:bodyPr>
          <a:lstStyle/>
          <a:p>
            <a:r>
              <a:rPr lang="ru-RU" sz="3600" dirty="0" smtClean="0">
                <a:solidFill>
                  <a:srgbClr val="FF9900"/>
                </a:solidFill>
                <a:effectLst>
                  <a:outerShdw blurRad="38100" dist="38100" dir="2700000" algn="tl">
                    <a:srgbClr val="000000">
                      <a:alpha val="43137"/>
                    </a:srgbClr>
                  </a:outerShdw>
                </a:effectLst>
              </a:rPr>
              <a:t>Математика</a:t>
            </a:r>
            <a:endParaRPr lang="en-US" sz="3600" dirty="0">
              <a:solidFill>
                <a:srgbClr val="FF9900"/>
              </a:solidFill>
              <a:effectLst>
                <a:outerShdw blurRad="38100" dist="38100" dir="2700000" algn="tl">
                  <a:srgbClr val="000000">
                    <a:alpha val="43137"/>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E8E0A8-8E48-42ED-884C-4B8AE84DB2DE}"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42910" y="857232"/>
            <a:ext cx="3852890" cy="5268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857232"/>
            <a:ext cx="3852890" cy="5268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E8E0A8-8E48-42ED-884C-4B8AE84DB2DE}" type="datetimeFigureOut">
              <a:rPr lang="en-US" smtClean="0"/>
              <a:pPr/>
              <a:t>4/13/2022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42910" y="788974"/>
            <a:ext cx="38544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42910" y="1500174"/>
            <a:ext cx="3854478" cy="46656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788974"/>
            <a:ext cx="37846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500174"/>
            <a:ext cx="3784627" cy="46259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E8E0A8-8E48-42ED-884C-4B8AE84DB2DE}" type="datetimeFigureOut">
              <a:rPr lang="en-US" smtClean="0"/>
              <a:pPr/>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E8E0A8-8E48-42ED-884C-4B8AE84DB2DE}" type="datetimeFigureOut">
              <a:rPr lang="en-US" smtClean="0"/>
              <a:pPr/>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8E0A8-8E48-42ED-884C-4B8AE84DB2DE}" type="datetimeFigureOut">
              <a:rPr lang="en-US" smtClean="0"/>
              <a:pPr/>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14348" y="785794"/>
            <a:ext cx="2751165" cy="649306"/>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785794"/>
            <a:ext cx="4854602" cy="5340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14348" y="1435100"/>
            <a:ext cx="275116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E8E0A8-8E48-42ED-884C-4B8AE84DB2DE}" type="datetimeFigureOut">
              <a:rPr lang="en-US" smtClean="0"/>
              <a:pPr/>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714355"/>
            <a:ext cx="5486400" cy="4013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E8E0A8-8E48-42ED-884C-4B8AE84DB2DE}" type="datetimeFigureOut">
              <a:rPr lang="en-US" smtClean="0"/>
              <a:pPr/>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4"/>
            <a:ext cx="8229600" cy="65403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714348" y="831863"/>
            <a:ext cx="7715304" cy="53117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8E0A8-8E48-42ED-884C-4B8AE84DB2DE}" type="datetimeFigureOut">
              <a:rPr lang="en-US" smtClean="0"/>
              <a:pPr/>
              <a:t>4/13/2022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E21B3-E6C5-444F-8155-046F2E6A2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srcRect l="67041" t="23829" r="19043" b="71289"/>
          <a:stretch>
            <a:fillRect/>
          </a:stretch>
        </p:blipFill>
        <p:spPr bwMode="auto">
          <a:xfrm>
            <a:off x="2143108" y="0"/>
            <a:ext cx="4786346" cy="642918"/>
          </a:xfrm>
          <a:prstGeom prst="rect">
            <a:avLst/>
          </a:prstGeom>
          <a:noFill/>
          <a:ln w="9525">
            <a:noFill/>
            <a:miter lim="800000"/>
            <a:headEnd/>
            <a:tailEnd/>
          </a:ln>
          <a:effectLst/>
        </p:spPr>
      </p:pic>
      <p:sp>
        <p:nvSpPr>
          <p:cNvPr id="10" name="Прямоугольник 9"/>
          <p:cNvSpPr/>
          <p:nvPr/>
        </p:nvSpPr>
        <p:spPr>
          <a:xfrm>
            <a:off x="714348" y="1357298"/>
            <a:ext cx="7429520" cy="2495876"/>
          </a:xfrm>
          <a:prstGeom prst="rect">
            <a:avLst/>
          </a:prstGeom>
        </p:spPr>
        <p:txBody>
          <a:bodyPr wrap="square">
            <a:spAutoFit/>
          </a:bodyPr>
          <a:lstStyle/>
          <a:p>
            <a:pPr algn="ctr">
              <a:lnSpc>
                <a:spcPct val="150000"/>
              </a:lnSpc>
            </a:pPr>
            <a:r>
              <a:rPr lang="ru-RU" sz="3600" dirty="0" smtClean="0">
                <a:solidFill>
                  <a:srgbClr val="008000"/>
                </a:solidFill>
                <a:latin typeface="Arial" pitchFamily="34" charset="0"/>
                <a:cs typeface="Arial" pitchFamily="34" charset="0"/>
              </a:rPr>
              <a:t>Элективные курсы в </a:t>
            </a:r>
            <a:r>
              <a:rPr lang="ru-RU" sz="3600" dirty="0" err="1" smtClean="0">
                <a:solidFill>
                  <a:srgbClr val="008000"/>
                </a:solidFill>
                <a:latin typeface="Arial" pitchFamily="34" charset="0"/>
                <a:cs typeface="Arial" pitchFamily="34" charset="0"/>
              </a:rPr>
              <a:t>предпрофильной</a:t>
            </a:r>
            <a:r>
              <a:rPr lang="ru-RU" sz="3600" dirty="0" smtClean="0">
                <a:solidFill>
                  <a:srgbClr val="008000"/>
                </a:solidFill>
                <a:latin typeface="Arial" pitchFamily="34" charset="0"/>
                <a:cs typeface="Arial" pitchFamily="34" charset="0"/>
              </a:rPr>
              <a:t> подготовке</a:t>
            </a:r>
          </a:p>
          <a:p>
            <a:pPr algn="ctr">
              <a:lnSpc>
                <a:spcPct val="150000"/>
              </a:lnSpc>
            </a:pPr>
            <a:r>
              <a:rPr lang="ru-RU" sz="3600" dirty="0" smtClean="0">
                <a:solidFill>
                  <a:srgbClr val="008000"/>
                </a:solidFill>
                <a:latin typeface="Arial" pitchFamily="34" charset="0"/>
                <a:cs typeface="Arial" pitchFamily="34" charset="0"/>
              </a:rPr>
              <a:t> 8 класс «Реальная математика»</a:t>
            </a:r>
            <a:endParaRPr lang="ru-RU" sz="3600" b="1" dirty="0" smtClean="0">
              <a:solidFill>
                <a:srgbClr val="008000"/>
              </a:solidFill>
              <a:latin typeface="Arial" pitchFamily="34" charset="0"/>
              <a:cs typeface="Arial" pitchFamily="34" charset="0"/>
            </a:endParaRPr>
          </a:p>
        </p:txBody>
      </p:sp>
      <p:sp>
        <p:nvSpPr>
          <p:cNvPr id="6" name="Прямоугольник 5"/>
          <p:cNvSpPr/>
          <p:nvPr/>
        </p:nvSpPr>
        <p:spPr>
          <a:xfrm>
            <a:off x="3571868" y="4714884"/>
            <a:ext cx="4572000" cy="1015663"/>
          </a:xfrm>
          <a:prstGeom prst="rect">
            <a:avLst/>
          </a:prstGeom>
        </p:spPr>
        <p:txBody>
          <a:bodyPr wrap="square">
            <a:spAutoFit/>
          </a:bodyPr>
          <a:lstStyle/>
          <a:p>
            <a:pPr marL="609600" indent="-609600" algn="ctr">
              <a:buFontTx/>
              <a:buNone/>
            </a:pPr>
            <a:r>
              <a:rPr lang="ru-RU" sz="2000" b="1" dirty="0" smtClean="0">
                <a:solidFill>
                  <a:srgbClr val="008000"/>
                </a:solidFill>
                <a:latin typeface="Arial" pitchFamily="34" charset="0"/>
                <a:cs typeface="Arial" pitchFamily="34" charset="0"/>
              </a:rPr>
              <a:t>Разработка программы элективного курса</a:t>
            </a:r>
          </a:p>
          <a:p>
            <a:pPr marL="609600" indent="-609600" algn="ctr">
              <a:buFontTx/>
              <a:buNone/>
            </a:pPr>
            <a:r>
              <a:rPr lang="ru-RU" sz="2000" b="1" dirty="0" smtClean="0">
                <a:solidFill>
                  <a:srgbClr val="008000"/>
                </a:solidFill>
                <a:latin typeface="Arial" pitchFamily="34" charset="0"/>
                <a:cs typeface="Arial" pitchFamily="34" charset="0"/>
              </a:rPr>
              <a:t>Автор </a:t>
            </a:r>
            <a:r>
              <a:rPr lang="ru-RU" sz="2000" b="1" dirty="0" err="1" smtClean="0">
                <a:solidFill>
                  <a:srgbClr val="008000"/>
                </a:solidFill>
                <a:latin typeface="Arial" pitchFamily="34" charset="0"/>
                <a:cs typeface="Arial" pitchFamily="34" charset="0"/>
              </a:rPr>
              <a:t>Бехметьева</a:t>
            </a:r>
            <a:r>
              <a:rPr lang="ru-RU" sz="2000" b="1" dirty="0" smtClean="0">
                <a:solidFill>
                  <a:srgbClr val="008000"/>
                </a:solidFill>
                <a:latin typeface="Arial" pitchFamily="34" charset="0"/>
                <a:cs typeface="Arial" pitchFamily="34" charset="0"/>
              </a:rPr>
              <a:t> Е.Б.</a:t>
            </a:r>
            <a:endParaRPr lang="ru-RU" sz="2000" b="1" dirty="0">
              <a:solidFill>
                <a:srgbClr val="008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5572132" y="2214554"/>
            <a:ext cx="2071702" cy="2667427"/>
          </a:xfrm>
          <a:prstGeom prst="rect">
            <a:avLst/>
          </a:prstGeom>
          <a:noFill/>
          <a:ln w="9525">
            <a:noFill/>
            <a:miter lim="800000"/>
            <a:headEnd/>
            <a:tailEnd/>
          </a:ln>
          <a:effectLst/>
        </p:spPr>
      </p:pic>
      <p:sp>
        <p:nvSpPr>
          <p:cNvPr id="5" name="Title 1"/>
          <p:cNvSpPr txBox="1">
            <a:spLocks/>
          </p:cNvSpPr>
          <p:nvPr/>
        </p:nvSpPr>
        <p:spPr>
          <a:xfrm>
            <a:off x="2714612" y="928670"/>
            <a:ext cx="3571900" cy="65403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математика</a:t>
            </a:r>
            <a:endParaRPr kumimoji="0" lang="en-US" sz="44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cxnSp>
        <p:nvCxnSpPr>
          <p:cNvPr id="6" name="Прямая со стрелкой 5"/>
          <p:cNvCxnSpPr/>
          <p:nvPr/>
        </p:nvCxnSpPr>
        <p:spPr>
          <a:xfrm rot="5400000">
            <a:off x="3464711" y="1750207"/>
            <a:ext cx="500066" cy="42862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6200000" flipH="1">
            <a:off x="4822033" y="1750207"/>
            <a:ext cx="571504" cy="50006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85852" y="4929198"/>
            <a:ext cx="6286544" cy="646331"/>
          </a:xfrm>
          <a:prstGeom prst="rect">
            <a:avLst/>
          </a:prstGeom>
          <a:noFill/>
        </p:spPr>
        <p:txBody>
          <a:bodyPr wrap="square" rtlCol="0">
            <a:spAutoFit/>
          </a:bodyPr>
          <a:lstStyle/>
          <a:p>
            <a:r>
              <a:rPr lang="ru-RU" b="1" dirty="0" smtClean="0">
                <a:solidFill>
                  <a:srgbClr val="008000"/>
                </a:solidFill>
                <a:latin typeface="Arial" pitchFamily="34" charset="0"/>
                <a:ea typeface="Times New Roman" pitchFamily="18" charset="0"/>
                <a:cs typeface="Arial" pitchFamily="34" charset="0"/>
              </a:rPr>
              <a:t>Портному для пошива платья, необходимо обмерить  человека, всё точно просчитать, сделать выкройку.</a:t>
            </a:r>
          </a:p>
        </p:txBody>
      </p:sp>
      <p:pic>
        <p:nvPicPr>
          <p:cNvPr id="33794" name="Picture 2"/>
          <p:cNvPicPr>
            <a:picLocks noChangeAspect="1" noChangeArrowheads="1"/>
          </p:cNvPicPr>
          <p:nvPr/>
        </p:nvPicPr>
        <p:blipFill>
          <a:blip r:embed="rId3"/>
          <a:srcRect/>
          <a:stretch>
            <a:fillRect/>
          </a:stretch>
        </p:blipFill>
        <p:spPr bwMode="auto">
          <a:xfrm>
            <a:off x="1285852" y="2500306"/>
            <a:ext cx="2498810"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500"/>
                                        <p:tgtEl>
                                          <p:spTgt spid="8"/>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2000"/>
                            </p:stCondLst>
                            <p:childTnLst>
                              <p:par>
                                <p:cTn id="20" presetID="5" presetClass="entr" presetSubtype="10" fill="hold" nodeType="afterEffect">
                                  <p:stCondLst>
                                    <p:cond delay="0"/>
                                  </p:stCondLst>
                                  <p:childTnLst>
                                    <p:set>
                                      <p:cBhvr>
                                        <p:cTn id="21" dur="1" fill="hold">
                                          <p:stCondLst>
                                            <p:cond delay="0"/>
                                          </p:stCondLst>
                                        </p:cTn>
                                        <p:tgtEl>
                                          <p:spTgt spid="33794"/>
                                        </p:tgtEl>
                                        <p:attrNameLst>
                                          <p:attrName>style.visibility</p:attrName>
                                        </p:attrNameLst>
                                      </p:cBhvr>
                                      <p:to>
                                        <p:strVal val="visible"/>
                                      </p:to>
                                    </p:set>
                                    <p:animEffect transition="in" filter="checkerboard(across)">
                                      <p:cBhvr>
                                        <p:cTn id="22" dur="500"/>
                                        <p:tgtEl>
                                          <p:spTgt spid="33794"/>
                                        </p:tgtEl>
                                      </p:cBhvr>
                                    </p:animEffect>
                                  </p:childTnLst>
                                </p:cTn>
                              </p:par>
                            </p:childTnLst>
                          </p:cTn>
                        </p:par>
                        <p:par>
                          <p:cTn id="23" fill="hold">
                            <p:stCondLst>
                              <p:cond delay="2500"/>
                            </p:stCondLst>
                            <p:childTnLst>
                              <p:par>
                                <p:cTn id="24" presetID="5"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2857496"/>
            <a:ext cx="3643338" cy="923330"/>
          </a:xfrm>
          <a:prstGeom prst="rect">
            <a:avLst/>
          </a:prstGeom>
        </p:spPr>
        <p:txBody>
          <a:bodyPr wrap="square">
            <a:spAutoFit/>
          </a:bodyPr>
          <a:lstStyle/>
          <a:p>
            <a:r>
              <a:rPr lang="ru-RU" b="1" dirty="0" smtClean="0">
                <a:solidFill>
                  <a:srgbClr val="008000"/>
                </a:solidFill>
                <a:latin typeface="Arial" pitchFamily="34" charset="0"/>
                <a:ea typeface="Times New Roman" pitchFamily="18" charset="0"/>
                <a:cs typeface="Arial" pitchFamily="34" charset="0"/>
              </a:rPr>
              <a:t>А космос (ракеты, спутники),</a:t>
            </a:r>
          </a:p>
          <a:p>
            <a:r>
              <a:rPr lang="ru-RU" b="1" dirty="0" smtClean="0">
                <a:solidFill>
                  <a:srgbClr val="008000"/>
                </a:solidFill>
                <a:latin typeface="Arial" pitchFamily="34" charset="0"/>
                <a:ea typeface="Times New Roman" pitchFamily="18" charset="0"/>
                <a:cs typeface="Arial" pitchFamily="34" charset="0"/>
              </a:rPr>
              <a:t>компьютерная техника, </a:t>
            </a:r>
          </a:p>
          <a:p>
            <a:r>
              <a:rPr lang="ru-RU" b="1" dirty="0" smtClean="0">
                <a:solidFill>
                  <a:srgbClr val="008000"/>
                </a:solidFill>
                <a:latin typeface="Arial" pitchFamily="34" charset="0"/>
                <a:ea typeface="Times New Roman" pitchFamily="18" charset="0"/>
                <a:cs typeface="Arial" pitchFamily="34" charset="0"/>
              </a:rPr>
              <a:t>телевидение, радио! </a:t>
            </a:r>
            <a:endParaRPr lang="ru-RU" b="1" dirty="0">
              <a:solidFill>
                <a:srgbClr val="008000"/>
              </a:solidFill>
              <a:latin typeface="Arial" pitchFamily="34" charset="0"/>
              <a:ea typeface="Times New Roman" pitchFamily="18" charset="0"/>
              <a:cs typeface="Arial" pitchFamily="34" charset="0"/>
            </a:endParaRPr>
          </a:p>
        </p:txBody>
      </p:sp>
      <p:pic>
        <p:nvPicPr>
          <p:cNvPr id="3" name="Picture 5" descr="D:\Мои документы\проект\ракета.jpeg"/>
          <p:cNvPicPr>
            <a:picLocks noChangeAspect="1" noChangeArrowheads="1"/>
          </p:cNvPicPr>
          <p:nvPr/>
        </p:nvPicPr>
        <p:blipFill>
          <a:blip r:embed="rId2"/>
          <a:srcRect/>
          <a:stretch>
            <a:fillRect/>
          </a:stretch>
        </p:blipFill>
        <p:spPr bwMode="auto">
          <a:xfrm rot="21223001">
            <a:off x="1214414" y="857232"/>
            <a:ext cx="2571769" cy="1928826"/>
          </a:xfrm>
          <a:prstGeom prst="rect">
            <a:avLst/>
          </a:prstGeom>
          <a:noFill/>
        </p:spPr>
      </p:pic>
      <p:pic>
        <p:nvPicPr>
          <p:cNvPr id="18434" name="Picture 2"/>
          <p:cNvPicPr>
            <a:picLocks noChangeAspect="1" noChangeArrowheads="1"/>
          </p:cNvPicPr>
          <p:nvPr/>
        </p:nvPicPr>
        <p:blipFill>
          <a:blip r:embed="rId3"/>
          <a:srcRect/>
          <a:stretch>
            <a:fillRect/>
          </a:stretch>
        </p:blipFill>
        <p:spPr bwMode="auto">
          <a:xfrm rot="223361">
            <a:off x="4991249" y="810258"/>
            <a:ext cx="3019425" cy="20097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rot="21261784">
            <a:off x="5296160" y="3913767"/>
            <a:ext cx="2685606" cy="17859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a:srcRect/>
          <a:stretch>
            <a:fillRect/>
          </a:stretch>
        </p:blipFill>
        <p:spPr bwMode="auto">
          <a:xfrm rot="640633">
            <a:off x="1071879" y="3807775"/>
            <a:ext cx="2714644" cy="1799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par>
                                <p:cTn id="12" presetID="5" presetClass="entr" presetSubtype="10" fill="hold" nodeType="with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checkerboard(across)">
                                      <p:cBhvr>
                                        <p:cTn id="14" dur="500"/>
                                        <p:tgtEl>
                                          <p:spTgt spid="18434"/>
                                        </p:tgtEl>
                                      </p:cBhvr>
                                    </p:animEffect>
                                  </p:childTnLst>
                                </p:cTn>
                              </p:par>
                              <p:par>
                                <p:cTn id="15" presetID="5" presetClass="entr" presetSubtype="10" fill="hold" nodeType="with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checkerboard(across)">
                                      <p:cBhvr>
                                        <p:cTn id="17" dur="500"/>
                                        <p:tgtEl>
                                          <p:spTgt spid="18435"/>
                                        </p:tgtEl>
                                      </p:cBhvr>
                                    </p:animEffect>
                                  </p:childTnLst>
                                </p:cTn>
                              </p:par>
                              <p:par>
                                <p:cTn id="18" presetID="5" presetClass="entr" presetSubtype="10" fill="hold" nodeType="withEffect">
                                  <p:stCondLst>
                                    <p:cond delay="0"/>
                                  </p:stCondLst>
                                  <p:childTnLst>
                                    <p:set>
                                      <p:cBhvr>
                                        <p:cTn id="19" dur="1" fill="hold">
                                          <p:stCondLst>
                                            <p:cond delay="0"/>
                                          </p:stCondLst>
                                        </p:cTn>
                                        <p:tgtEl>
                                          <p:spTgt spid="18436"/>
                                        </p:tgtEl>
                                        <p:attrNameLst>
                                          <p:attrName>style.visibility</p:attrName>
                                        </p:attrNameLst>
                                      </p:cBhvr>
                                      <p:to>
                                        <p:strVal val="visible"/>
                                      </p:to>
                                    </p:set>
                                    <p:animEffect transition="in" filter="checkerboard(across)">
                                      <p:cBhvr>
                                        <p:cTn id="20"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86058"/>
            <a:ext cx="8001056" cy="1643074"/>
          </a:xfrm>
        </p:spPr>
        <p:txBody>
          <a:bodyPr>
            <a:noAutofit/>
          </a:bodyPr>
          <a:lstStyle/>
          <a:p>
            <a:pPr algn="l"/>
            <a:r>
              <a:rPr lang="ru-RU" sz="1800" b="1" dirty="0" smtClean="0">
                <a:solidFill>
                  <a:srgbClr val="006600"/>
                </a:solidFill>
                <a:latin typeface="Arial" pitchFamily="34" charset="0"/>
                <a:cs typeface="Arial" pitchFamily="34" charset="0"/>
              </a:rPr>
              <a:t>Математика используется при определении продолжительности курса лечения, концентрации растворов лекарственных средств. Реально в медицинской практике используются математические модели для компьютерного анализа кардиограмм и распознавания болезней сердца. </a:t>
            </a:r>
            <a:br>
              <a:rPr lang="ru-RU" sz="1800" b="1" dirty="0" smtClean="0">
                <a:solidFill>
                  <a:srgbClr val="006600"/>
                </a:solidFill>
                <a:latin typeface="Arial" pitchFamily="34" charset="0"/>
                <a:cs typeface="Arial" pitchFamily="34" charset="0"/>
              </a:rPr>
            </a:br>
            <a:endParaRPr lang="en-US" sz="1800" b="1" dirty="0">
              <a:solidFill>
                <a:srgbClr val="006600"/>
              </a:solidFill>
              <a:latin typeface="Arial" pitchFamily="34" charset="0"/>
              <a:cs typeface="Arial" pitchFamily="34" charset="0"/>
            </a:endParaRPr>
          </a:p>
        </p:txBody>
      </p:sp>
      <p:pic>
        <p:nvPicPr>
          <p:cNvPr id="8194" name="Picture 2" descr="C:\Documents and Settings\Анна\Рабочий стол\математика\a-&amp;-d-ua-767plus-digital-upper-arm-blood-pressure-monitor.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0279349">
            <a:off x="1307563" y="299823"/>
            <a:ext cx="2389789" cy="2000264"/>
          </a:xfrm>
          <a:prstGeom prst="rect">
            <a:avLst/>
          </a:prstGeom>
          <a:noFill/>
        </p:spPr>
      </p:pic>
      <p:pic>
        <p:nvPicPr>
          <p:cNvPr id="8197" name="Picture 5" descr="C:\Documents and Settings\Анна\Рабочий стол\математика\217.jpg"/>
          <p:cNvPicPr>
            <a:picLocks noChangeAspect="1" noChangeArrowheads="1"/>
          </p:cNvPicPr>
          <p:nvPr/>
        </p:nvPicPr>
        <p:blipFill>
          <a:blip r:embed="rId3"/>
          <a:srcRect/>
          <a:stretch>
            <a:fillRect/>
          </a:stretch>
        </p:blipFill>
        <p:spPr bwMode="auto">
          <a:xfrm>
            <a:off x="3143240" y="4071942"/>
            <a:ext cx="3214710" cy="2187515"/>
          </a:xfrm>
          <a:prstGeom prst="rect">
            <a:avLst/>
          </a:prstGeom>
          <a:noFill/>
        </p:spPr>
      </p:pic>
      <p:pic>
        <p:nvPicPr>
          <p:cNvPr id="8198" name="Picture 6" descr="C:\Documents and Settings\Анна\Рабочий стол\математика\pills.jpg"/>
          <p:cNvPicPr>
            <a:picLocks noChangeAspect="1" noChangeArrowheads="1"/>
          </p:cNvPicPr>
          <p:nvPr/>
        </p:nvPicPr>
        <p:blipFill>
          <a:blip r:embed="rId4"/>
          <a:srcRect/>
          <a:stretch>
            <a:fillRect/>
          </a:stretch>
        </p:blipFill>
        <p:spPr bwMode="auto">
          <a:xfrm rot="895886">
            <a:off x="5154258" y="530197"/>
            <a:ext cx="2163677" cy="203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dissolve">
                                      <p:cBhvr>
                                        <p:cTn id="11" dur="500"/>
                                        <p:tgtEl>
                                          <p:spTgt spid="8194"/>
                                        </p:tgtEl>
                                      </p:cBhvr>
                                    </p:animEffect>
                                  </p:childTnLst>
                                </p:cTn>
                              </p:par>
                              <p:par>
                                <p:cTn id="12" presetID="9" presetClass="entr" presetSubtype="0" fill="hold" nodeType="withEffect">
                                  <p:stCondLst>
                                    <p:cond delay="0"/>
                                  </p:stCondLst>
                                  <p:childTnLst>
                                    <p:set>
                                      <p:cBhvr>
                                        <p:cTn id="13" dur="1" fill="hold">
                                          <p:stCondLst>
                                            <p:cond delay="0"/>
                                          </p:stCondLst>
                                        </p:cTn>
                                        <p:tgtEl>
                                          <p:spTgt spid="8198"/>
                                        </p:tgtEl>
                                        <p:attrNameLst>
                                          <p:attrName>style.visibility</p:attrName>
                                        </p:attrNameLst>
                                      </p:cBhvr>
                                      <p:to>
                                        <p:strVal val="visible"/>
                                      </p:to>
                                    </p:set>
                                    <p:animEffect transition="in" filter="dissolve">
                                      <p:cBhvr>
                                        <p:cTn id="14" dur="500"/>
                                        <p:tgtEl>
                                          <p:spTgt spid="8198"/>
                                        </p:tgtEl>
                                      </p:cBhvr>
                                    </p:animEffect>
                                  </p:childTnLst>
                                </p:cTn>
                              </p:par>
                              <p:par>
                                <p:cTn id="15" presetID="9" presetClass="entr" presetSubtype="0" fill="hold" nodeType="with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dissolve">
                                      <p:cBhvr>
                                        <p:cTn id="1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14356"/>
          </a:xfrm>
        </p:spPr>
        <p:txBody>
          <a:bodyPr>
            <a:normAutofit/>
          </a:bodyPr>
          <a:lstStyle/>
          <a:p>
            <a:r>
              <a:rPr lang="ru-RU" sz="2000" b="1" dirty="0" smtClean="0">
                <a:solidFill>
                  <a:srgbClr val="0000FF"/>
                </a:solidFill>
                <a:latin typeface="Arial" pitchFamily="34" charset="0"/>
                <a:cs typeface="Arial" pitchFamily="34" charset="0"/>
              </a:rPr>
              <a:t>Все процессы в живых организмах при их изучении сейчас почти обязательно моделируются математически. </a:t>
            </a:r>
            <a:endParaRPr lang="ru-RU" dirty="0"/>
          </a:p>
        </p:txBody>
      </p:sp>
      <p:grpSp>
        <p:nvGrpSpPr>
          <p:cNvPr id="5" name="Группа 4"/>
          <p:cNvGrpSpPr/>
          <p:nvPr/>
        </p:nvGrpSpPr>
        <p:grpSpPr>
          <a:xfrm>
            <a:off x="1000100" y="1357298"/>
            <a:ext cx="6969086" cy="3697957"/>
            <a:chOff x="1094927" y="1714488"/>
            <a:chExt cx="6969086" cy="3697957"/>
          </a:xfrm>
        </p:grpSpPr>
        <p:pic>
          <p:nvPicPr>
            <p:cNvPr id="6" name="Picture 9" descr="C:\Documents and Settings\Анна\Рабочий стол\математика\CsNat1.gif"/>
            <p:cNvPicPr>
              <a:picLocks noChangeAspect="1" noChangeArrowheads="1"/>
            </p:cNvPicPr>
            <p:nvPr/>
          </p:nvPicPr>
          <p:blipFill>
            <a:blip r:embed="rId2"/>
            <a:srcRect/>
            <a:stretch>
              <a:fillRect/>
            </a:stretch>
          </p:blipFill>
          <p:spPr bwMode="auto">
            <a:xfrm>
              <a:off x="5572132" y="2786058"/>
              <a:ext cx="2491881" cy="2557457"/>
            </a:xfrm>
            <a:prstGeom prst="rect">
              <a:avLst/>
            </a:prstGeom>
            <a:noFill/>
          </p:spPr>
        </p:pic>
        <p:grpSp>
          <p:nvGrpSpPr>
            <p:cNvPr id="7" name="Группа 14"/>
            <p:cNvGrpSpPr/>
            <p:nvPr/>
          </p:nvGrpSpPr>
          <p:grpSpPr>
            <a:xfrm>
              <a:off x="1094927" y="1714488"/>
              <a:ext cx="4718238" cy="3697957"/>
              <a:chOff x="1094927" y="1714488"/>
              <a:chExt cx="4718238" cy="3697957"/>
            </a:xfrm>
          </p:grpSpPr>
          <p:pic>
            <p:nvPicPr>
              <p:cNvPr id="8" name="Picture 7" descr="C:\Documents and Settings\Анна\Рабочий стол\математика\b.mc-100-lcd.jpg"/>
              <p:cNvPicPr>
                <a:picLocks noChangeAspect="1" noChangeArrowheads="1"/>
              </p:cNvPicPr>
              <p:nvPr/>
            </p:nvPicPr>
            <p:blipFill>
              <a:blip r:embed="rId3"/>
              <a:srcRect/>
              <a:stretch>
                <a:fillRect/>
              </a:stretch>
            </p:blipFill>
            <p:spPr bwMode="auto">
              <a:xfrm>
                <a:off x="3143240" y="1714488"/>
                <a:ext cx="2669925" cy="3697957"/>
              </a:xfrm>
              <a:prstGeom prst="rect">
                <a:avLst/>
              </a:prstGeom>
              <a:noFill/>
            </p:spPr>
          </p:pic>
          <p:pic>
            <p:nvPicPr>
              <p:cNvPr id="9" name="Picture 10"/>
              <p:cNvPicPr>
                <a:picLocks noChangeAspect="1" noChangeArrowheads="1"/>
              </p:cNvPicPr>
              <p:nvPr/>
            </p:nvPicPr>
            <p:blipFill>
              <a:blip r:embed="rId4"/>
              <a:srcRect/>
              <a:stretch>
                <a:fillRect/>
              </a:stretch>
            </p:blipFill>
            <p:spPr bwMode="auto">
              <a:xfrm rot="595276">
                <a:off x="1094927" y="1762509"/>
                <a:ext cx="1897390" cy="1434901"/>
              </a:xfrm>
              <a:prstGeom prst="rect">
                <a:avLst/>
              </a:prstGeom>
              <a:noFill/>
              <a:ln w="9525">
                <a:noFill/>
                <a:miter lim="800000"/>
                <a:headEnd/>
                <a:tailEnd/>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D:\РАБОТА Ерёменко Ивана\работа\александров.jpg"/>
          <p:cNvPicPr>
            <a:picLocks noChangeAspect="1" noChangeArrowheads="1"/>
          </p:cNvPicPr>
          <p:nvPr/>
        </p:nvPicPr>
        <p:blipFill>
          <a:blip r:embed="rId2"/>
          <a:srcRect/>
          <a:stretch>
            <a:fillRect/>
          </a:stretch>
        </p:blipFill>
        <p:spPr bwMode="auto">
          <a:xfrm>
            <a:off x="5929322" y="1500174"/>
            <a:ext cx="2148456" cy="2801501"/>
          </a:xfrm>
          <a:prstGeom prst="rect">
            <a:avLst/>
          </a:prstGeom>
          <a:noFill/>
        </p:spPr>
      </p:pic>
      <p:sp>
        <p:nvSpPr>
          <p:cNvPr id="6" name="TextBox 5"/>
          <p:cNvSpPr txBox="1"/>
          <p:nvPr/>
        </p:nvSpPr>
        <p:spPr>
          <a:xfrm>
            <a:off x="2143108" y="2143116"/>
            <a:ext cx="184731" cy="369332"/>
          </a:xfrm>
          <a:prstGeom prst="rect">
            <a:avLst/>
          </a:prstGeom>
          <a:noFill/>
        </p:spPr>
        <p:txBody>
          <a:bodyPr wrap="none" rtlCol="0">
            <a:spAutoFit/>
          </a:bodyPr>
          <a:lstStyle/>
          <a:p>
            <a:endParaRPr lang="ru-RU" dirty="0"/>
          </a:p>
        </p:txBody>
      </p:sp>
      <p:sp>
        <p:nvSpPr>
          <p:cNvPr id="15363" name="Rectangle 3"/>
          <p:cNvSpPr>
            <a:spLocks noChangeArrowheads="1"/>
          </p:cNvSpPr>
          <p:nvPr/>
        </p:nvSpPr>
        <p:spPr bwMode="auto">
          <a:xfrm>
            <a:off x="1000100" y="928670"/>
            <a:ext cx="471490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6600"/>
                </a:solidFill>
                <a:effectLst/>
                <a:latin typeface="+mj-lt"/>
                <a:ea typeface="Times New Roman" pitchFamily="18" charset="0"/>
                <a:cs typeface="Arial" pitchFamily="34" charset="0"/>
              </a:rPr>
              <a:t> «Инженер в полном смысле этого слова немыслим без знания математики. Ничего нельзя сделать без математики: мост построить нельзя, плотину – нельзя, гидростанцию – нельзя. Сокращать объём преподавания математики – преступление! Надо изучать её как можно в большем объёме, а главное – как можно основательнее» - говорил И.Г. Александров далёком 1932 году, строитель Днепрогэса, инженер, академик. </a:t>
            </a:r>
            <a:endParaRPr kumimoji="0" lang="ru-RU" sz="2000" b="1" i="1" u="none" strike="noStrike" cap="none" normalizeH="0" baseline="0" dirty="0" smtClean="0">
              <a:ln>
                <a:noFill/>
              </a:ln>
              <a:solidFill>
                <a:srgbClr val="006600"/>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par>
                                <p:cTn id="8" presetID="9" presetClass="entr" presetSubtype="0" fill="hold" nodeType="withEffect">
                                  <p:stCondLst>
                                    <p:cond delay="0"/>
                                  </p:stCondLst>
                                  <p:childTnLst>
                                    <p:set>
                                      <p:cBhvr>
                                        <p:cTn id="9" dur="1" fill="hold">
                                          <p:stCondLst>
                                            <p:cond delay="0"/>
                                          </p:stCondLst>
                                        </p:cTn>
                                        <p:tgtEl>
                                          <p:spTgt spid="15361"/>
                                        </p:tgtEl>
                                        <p:attrNameLst>
                                          <p:attrName>style.visibility</p:attrName>
                                        </p:attrNameLst>
                                      </p:cBhvr>
                                      <p:to>
                                        <p:strVal val="visible"/>
                                      </p:to>
                                    </p:set>
                                    <p:animEffect transition="in" filter="dissolve">
                                      <p:cBhvr>
                                        <p:cTn id="10"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нна\Рабочий стол\математика\Uchenik.gif"/>
          <p:cNvPicPr>
            <a:picLocks noGrp="1" noChangeAspect="1" noChangeArrowheads="1" noCrop="1"/>
          </p:cNvPicPr>
          <p:nvPr>
            <p:ph idx="1"/>
          </p:nvPr>
        </p:nvPicPr>
        <p:blipFill>
          <a:blip r:embed="rId2"/>
          <a:srcRect/>
          <a:stretch>
            <a:fillRect/>
          </a:stretch>
        </p:blipFill>
        <p:spPr bwMode="auto">
          <a:xfrm>
            <a:off x="2714612" y="2643182"/>
            <a:ext cx="3419904" cy="3214710"/>
          </a:xfrm>
          <a:prstGeom prst="rect">
            <a:avLst/>
          </a:prstGeom>
          <a:noFill/>
        </p:spPr>
      </p:pic>
      <p:sp>
        <p:nvSpPr>
          <p:cNvPr id="5" name="TextBox 4"/>
          <p:cNvSpPr txBox="1"/>
          <p:nvPr/>
        </p:nvSpPr>
        <p:spPr>
          <a:xfrm>
            <a:off x="1142976" y="785794"/>
            <a:ext cx="7000924" cy="1631216"/>
          </a:xfrm>
          <a:prstGeom prst="rect">
            <a:avLst/>
          </a:prstGeom>
          <a:noFill/>
        </p:spPr>
        <p:txBody>
          <a:bodyPr wrap="square" rtlCol="0">
            <a:spAutoFit/>
          </a:bodyPr>
          <a:lstStyle/>
          <a:p>
            <a:pPr eaLnBrk="0" fontAlgn="base" hangingPunct="0">
              <a:spcBef>
                <a:spcPct val="0"/>
              </a:spcBef>
              <a:spcAft>
                <a:spcPct val="0"/>
              </a:spcAft>
            </a:pPr>
            <a:r>
              <a:rPr lang="ru-RU" sz="2000" b="1" dirty="0" smtClean="0">
                <a:solidFill>
                  <a:srgbClr val="008000"/>
                </a:solidFill>
                <a:latin typeface="+mj-lt"/>
                <a:ea typeface="Times New Roman" pitchFamily="18" charset="0"/>
                <a:cs typeface="Arial" pitchFamily="34" charset="0"/>
              </a:rPr>
              <a:t>Каждый человек, хотя бы раз, задавал себе вопрос: «А нужна ли ему в жизни  математика? Синусы, интегралы, производные? Ведь  ракеты, корабли , высотные здания строит один из тысячи!». Но  нельзя в  современной жизни обойтись  без математики!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p:txBody>
          <a:bodyPr>
            <a:normAutofit lnSpcReduction="10000"/>
          </a:bodyPr>
          <a:lstStyle/>
          <a:p>
            <a:pPr>
              <a:buNone/>
            </a:pPr>
            <a:r>
              <a:rPr lang="ru-RU" b="1" dirty="0" smtClean="0">
                <a:solidFill>
                  <a:srgbClr val="008000"/>
                </a:solidFill>
              </a:rPr>
              <a:t>                            Цели курса:</a:t>
            </a:r>
            <a:r>
              <a:rPr lang="ru-RU" dirty="0" smtClean="0">
                <a:solidFill>
                  <a:srgbClr val="008000"/>
                </a:solidFill>
              </a:rPr>
              <a:t> </a:t>
            </a:r>
            <a:endParaRPr lang="ru-RU" sz="2800" dirty="0" smtClean="0">
              <a:solidFill>
                <a:srgbClr val="008000"/>
              </a:solidFill>
            </a:endParaRPr>
          </a:p>
          <a:p>
            <a:pPr lvl="1"/>
            <a:r>
              <a:rPr lang="ru-RU" dirty="0" smtClean="0">
                <a:solidFill>
                  <a:srgbClr val="008000"/>
                </a:solidFill>
              </a:rPr>
              <a:t>Повысить интерес учащихся к решению задач по реальной математике, расширить их знания об окружающем мире</a:t>
            </a:r>
            <a:endParaRPr lang="ru-RU" sz="2400" dirty="0" smtClean="0">
              <a:solidFill>
                <a:srgbClr val="008000"/>
              </a:solidFill>
            </a:endParaRPr>
          </a:p>
          <a:p>
            <a:pPr lvl="1"/>
            <a:r>
              <a:rPr lang="ru-RU" dirty="0" smtClean="0">
                <a:solidFill>
                  <a:srgbClr val="008000"/>
                </a:solidFill>
              </a:rPr>
              <a:t>Познакомить учащихся с ведущими для данного курса видами деятельности, профессиями, связанными с математикой</a:t>
            </a:r>
            <a:endParaRPr lang="ru-RU" sz="2400" dirty="0" smtClean="0">
              <a:solidFill>
                <a:srgbClr val="008000"/>
              </a:solidFill>
            </a:endParaRPr>
          </a:p>
          <a:p>
            <a:pPr lvl="1"/>
            <a:r>
              <a:rPr lang="ru-RU" dirty="0" smtClean="0">
                <a:solidFill>
                  <a:srgbClr val="008000"/>
                </a:solidFill>
              </a:rPr>
              <a:t>Активизировать познавательную деятельность учащихся</a:t>
            </a:r>
            <a:endParaRPr lang="ru-RU" sz="2400" dirty="0" smtClean="0">
              <a:solidFill>
                <a:srgbClr val="008000"/>
              </a:solidFill>
            </a:endParaRPr>
          </a:p>
          <a:p>
            <a:pPr lvl="1"/>
            <a:r>
              <a:rPr lang="ru-RU" dirty="0" smtClean="0">
                <a:solidFill>
                  <a:srgbClr val="008000"/>
                </a:solidFill>
              </a:rPr>
              <a:t>Повысить информационную и коммуникативную компетентность учащихся; </a:t>
            </a:r>
            <a:r>
              <a:rPr lang="ru-RU" dirty="0" err="1" smtClean="0">
                <a:solidFill>
                  <a:srgbClr val="008000"/>
                </a:solidFill>
              </a:rPr>
              <a:t>креативность</a:t>
            </a:r>
            <a:r>
              <a:rPr lang="ru-RU" dirty="0" smtClean="0">
                <a:solidFill>
                  <a:srgbClr val="008000"/>
                </a:solidFill>
              </a:rPr>
              <a:t> мышления</a:t>
            </a:r>
            <a:endParaRPr lang="ru-RU" sz="2400" dirty="0" smtClean="0">
              <a:solidFill>
                <a:srgbClr val="008000"/>
              </a:solidFill>
            </a:endParaRPr>
          </a:p>
          <a:p>
            <a:endParaRPr lang="ru-RU" dirty="0">
              <a:solidFill>
                <a:srgbClr val="008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p:txBody>
          <a:bodyPr>
            <a:normAutofit/>
          </a:bodyPr>
          <a:lstStyle/>
          <a:p>
            <a:pPr>
              <a:buNone/>
            </a:pPr>
            <a:r>
              <a:rPr lang="ru-RU" b="1" dirty="0" smtClean="0">
                <a:solidFill>
                  <a:srgbClr val="008000"/>
                </a:solidFill>
              </a:rPr>
              <a:t>                            Задачи курса</a:t>
            </a:r>
            <a:r>
              <a:rPr lang="ru-RU" dirty="0" smtClean="0">
                <a:solidFill>
                  <a:srgbClr val="008000"/>
                </a:solidFill>
              </a:rPr>
              <a:t>:</a:t>
            </a:r>
            <a:endParaRPr lang="ru-RU" sz="2800" dirty="0" smtClean="0">
              <a:solidFill>
                <a:srgbClr val="008000"/>
              </a:solidFill>
            </a:endParaRPr>
          </a:p>
          <a:p>
            <a:pPr lvl="2"/>
            <a:r>
              <a:rPr lang="ru-RU" dirty="0" smtClean="0">
                <a:solidFill>
                  <a:srgbClr val="008000"/>
                </a:solidFill>
              </a:rPr>
              <a:t>Показать, в каких сферах профессиональной деятельности нужны знания по математике</a:t>
            </a:r>
            <a:endParaRPr lang="ru-RU" sz="2000" dirty="0" smtClean="0">
              <a:solidFill>
                <a:srgbClr val="008000"/>
              </a:solidFill>
            </a:endParaRPr>
          </a:p>
          <a:p>
            <a:pPr lvl="2"/>
            <a:r>
              <a:rPr lang="ru-RU" dirty="0" smtClean="0">
                <a:solidFill>
                  <a:srgbClr val="008000"/>
                </a:solidFill>
              </a:rPr>
              <a:t>Дать учащимся возможность реализовать свой интерес к  выбранному курсу</a:t>
            </a:r>
            <a:endParaRPr lang="ru-RU" sz="2000" dirty="0" smtClean="0">
              <a:solidFill>
                <a:srgbClr val="008000"/>
              </a:solidFill>
            </a:endParaRPr>
          </a:p>
          <a:p>
            <a:pPr lvl="2"/>
            <a:r>
              <a:rPr lang="ru-RU" dirty="0" smtClean="0">
                <a:solidFill>
                  <a:srgbClr val="008000"/>
                </a:solidFill>
              </a:rPr>
              <a:t>Создать положительную мотивацию обучения на планируемом курсе</a:t>
            </a:r>
            <a:endParaRPr lang="ru-RU" sz="2000" dirty="0" smtClean="0">
              <a:solidFill>
                <a:srgbClr val="008000"/>
              </a:solidFill>
            </a:endParaRPr>
          </a:p>
          <a:p>
            <a:pPr lvl="2"/>
            <a:r>
              <a:rPr lang="ru-RU" dirty="0" smtClean="0">
                <a:solidFill>
                  <a:srgbClr val="008000"/>
                </a:solidFill>
              </a:rPr>
              <a:t>Систематизировать и углубить знания учащихся при решении конкретных задач</a:t>
            </a:r>
            <a:endParaRPr lang="ru-RU" sz="2000" dirty="0" smtClean="0">
              <a:solidFill>
                <a:srgbClr val="008000"/>
              </a:solidFill>
            </a:endParaRPr>
          </a:p>
          <a:p>
            <a:pPr lvl="2"/>
            <a:r>
              <a:rPr lang="ru-RU" dirty="0" smtClean="0">
                <a:solidFill>
                  <a:srgbClr val="008000"/>
                </a:solidFill>
              </a:rPr>
              <a:t>Учащиеся должны знать, как  планировать и осуществлять деятельность, на­правленную на решение задач исследовательского характера</a:t>
            </a:r>
            <a:endParaRPr lang="ru-RU" sz="2000" dirty="0" smtClean="0">
              <a:solidFill>
                <a:srgbClr val="008000"/>
              </a:solidFill>
            </a:endParaRPr>
          </a:p>
          <a:p>
            <a:endParaRPr lang="ru-RU" dirty="0">
              <a:solidFill>
                <a:srgbClr val="008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14356"/>
            <a:ext cx="7715304" cy="5311781"/>
          </a:xfrm>
        </p:spPr>
        <p:txBody>
          <a:bodyPr>
            <a:normAutofit fontScale="62500" lnSpcReduction="20000"/>
          </a:bodyPr>
          <a:lstStyle/>
          <a:p>
            <a:pPr>
              <a:buNone/>
            </a:pPr>
            <a:r>
              <a:rPr lang="ru-RU" dirty="0" smtClean="0">
                <a:solidFill>
                  <a:srgbClr val="006600"/>
                </a:solidFill>
                <a:latin typeface="+mj-lt"/>
                <a:cs typeface="Times New Roman" pitchFamily="18" charset="0"/>
              </a:rPr>
              <a:t> </a:t>
            </a:r>
          </a:p>
          <a:p>
            <a:pPr algn="ctr">
              <a:buNone/>
            </a:pPr>
            <a:r>
              <a:rPr lang="ru-RU" b="1" dirty="0" smtClean="0">
                <a:solidFill>
                  <a:srgbClr val="006600"/>
                </a:solidFill>
                <a:latin typeface="+mj-lt"/>
                <a:cs typeface="Times New Roman" pitchFamily="18" charset="0"/>
              </a:rPr>
              <a:t>      Математика в экономике</a:t>
            </a:r>
            <a:endParaRPr lang="ru-RU" dirty="0" smtClean="0">
              <a:solidFill>
                <a:srgbClr val="006600"/>
              </a:solidFill>
              <a:latin typeface="+mj-lt"/>
              <a:cs typeface="Times New Roman" pitchFamily="18" charset="0"/>
            </a:endParaRPr>
          </a:p>
          <a:p>
            <a:r>
              <a:rPr lang="ru-RU" b="1" i="1" dirty="0" smtClean="0">
                <a:solidFill>
                  <a:srgbClr val="006600"/>
                </a:solidFill>
                <a:latin typeface="+mj-lt"/>
                <a:cs typeface="Times New Roman" pitchFamily="18" charset="0"/>
              </a:rPr>
              <a:t>Проценты</a:t>
            </a:r>
            <a:endParaRPr lang="ru-RU" b="1" dirty="0" smtClean="0">
              <a:solidFill>
                <a:srgbClr val="006600"/>
              </a:solidFill>
              <a:latin typeface="+mj-lt"/>
              <a:cs typeface="Times New Roman" pitchFamily="18" charset="0"/>
            </a:endParaRPr>
          </a:p>
          <a:p>
            <a:pPr>
              <a:buNone/>
            </a:pPr>
            <a:r>
              <a:rPr lang="ru-RU" dirty="0" smtClean="0">
                <a:solidFill>
                  <a:srgbClr val="006600"/>
                </a:solidFill>
                <a:latin typeface="+mj-lt"/>
                <a:cs typeface="Times New Roman" pitchFamily="18" charset="0"/>
              </a:rPr>
              <a:t>      Выражение процентов в виде обыкновенной и десятичной дроби, выполнение обратных преобразований. Нахождение нескольких процентов числа, увеличение (уменьшение) числа на несколько процентов. Нахождение числа по нескольким его процентам. Нахождение того, сколько процентов одного числа составляет другое, на сколько процентов одно число больше (меньше) другого.</a:t>
            </a:r>
          </a:p>
          <a:p>
            <a:r>
              <a:rPr lang="ru-RU" b="1" i="1" dirty="0" smtClean="0">
                <a:solidFill>
                  <a:srgbClr val="006600"/>
                </a:solidFill>
                <a:latin typeface="+mj-lt"/>
                <a:cs typeface="Times New Roman" pitchFamily="18" charset="0"/>
              </a:rPr>
              <a:t>Проценты вокруг нас </a:t>
            </a:r>
          </a:p>
          <a:p>
            <a:pPr>
              <a:buNone/>
            </a:pPr>
            <a:r>
              <a:rPr lang="ru-RU" i="1" dirty="0" smtClean="0">
                <a:solidFill>
                  <a:srgbClr val="006600"/>
                </a:solidFill>
                <a:latin typeface="+mj-lt"/>
                <a:cs typeface="Times New Roman" pitchFamily="18" charset="0"/>
              </a:rPr>
              <a:t>      </a:t>
            </a:r>
            <a:r>
              <a:rPr lang="ru-RU" dirty="0" smtClean="0">
                <a:solidFill>
                  <a:srgbClr val="006600"/>
                </a:solidFill>
                <a:latin typeface="+mj-lt"/>
                <a:cs typeface="Times New Roman" pitchFamily="18" charset="0"/>
              </a:rPr>
              <a:t>Начисление  процентов, изменение годовых ставок. Банковские операции. Повышение и понижение цены товара Банковские операции. Коммунальные платежи.</a:t>
            </a:r>
          </a:p>
          <a:p>
            <a:pPr>
              <a:buNone/>
            </a:pPr>
            <a:r>
              <a:rPr lang="ru-RU" dirty="0" smtClean="0">
                <a:solidFill>
                  <a:srgbClr val="006600"/>
                </a:solidFill>
                <a:latin typeface="+mj-lt"/>
                <a:cs typeface="Times New Roman" pitchFamily="18" charset="0"/>
              </a:rPr>
              <a:t>      Проценты в быту: кулинария, ремонт, подсобное и личное хозяйство. Расчёты составов смесей и растворов.</a:t>
            </a:r>
          </a:p>
          <a:p>
            <a:r>
              <a:rPr lang="ru-RU" b="1" i="1" dirty="0" smtClean="0">
                <a:solidFill>
                  <a:srgbClr val="006600"/>
                </a:solidFill>
                <a:latin typeface="+mj-lt"/>
                <a:cs typeface="Times New Roman" pitchFamily="18" charset="0"/>
              </a:rPr>
              <a:t>Отношения и пропорциональность </a:t>
            </a:r>
            <a:endParaRPr lang="ru-RU" b="1" dirty="0" smtClean="0">
              <a:solidFill>
                <a:srgbClr val="006600"/>
              </a:solidFill>
              <a:latin typeface="+mj-lt"/>
              <a:cs typeface="Times New Roman" pitchFamily="18" charset="0"/>
            </a:endParaRPr>
          </a:p>
          <a:p>
            <a:pPr>
              <a:buNone/>
            </a:pPr>
            <a:r>
              <a:rPr lang="ru-RU" dirty="0" smtClean="0">
                <a:solidFill>
                  <a:srgbClr val="006600"/>
                </a:solidFill>
                <a:latin typeface="+mj-lt"/>
                <a:cs typeface="Times New Roman" pitchFamily="18" charset="0"/>
              </a:rPr>
              <a:t>      Отношения и пропорции. Деление на пропорциональные части.</a:t>
            </a:r>
          </a:p>
          <a:p>
            <a:pPr>
              <a:buNone/>
            </a:pPr>
            <a:r>
              <a:rPr lang="ru-RU" dirty="0" smtClean="0">
                <a:solidFill>
                  <a:srgbClr val="006600"/>
                </a:solidFill>
                <a:latin typeface="+mj-lt"/>
                <a:cs typeface="Times New Roman" pitchFamily="18" charset="0"/>
              </a:rPr>
              <a:t>      Оценка и прикидка при практических расчётах. </a:t>
            </a:r>
          </a:p>
          <a:p>
            <a:endParaRPr lang="ru-RU" dirty="0">
              <a:solidFill>
                <a:srgbClr val="006600"/>
              </a:solidFill>
              <a:latin typeface="+mj-lt"/>
              <a:cs typeface="Times New Roman" pitchFamily="18" charset="0"/>
            </a:endParaRPr>
          </a:p>
        </p:txBody>
      </p:sp>
      <p:sp>
        <p:nvSpPr>
          <p:cNvPr id="4" name="Заголовок 1"/>
          <p:cNvSpPr>
            <a:spLocks noGrp="1"/>
          </p:cNvSpPr>
          <p:nvPr>
            <p:ph type="title"/>
          </p:nvPr>
        </p:nvSpPr>
        <p:spPr/>
        <p:txBody>
          <a:bodyPr>
            <a:noAutofit/>
          </a:bodyPr>
          <a:lstStyle/>
          <a:p>
            <a:r>
              <a:rPr lang="ru-RU" sz="2000" dirty="0" smtClean="0">
                <a:solidFill>
                  <a:srgbClr val="006600"/>
                </a:solidFill>
              </a:rPr>
              <a:t> </a:t>
            </a:r>
            <a:br>
              <a:rPr lang="ru-RU" sz="2000" dirty="0" smtClean="0">
                <a:solidFill>
                  <a:srgbClr val="006600"/>
                </a:solidFill>
              </a:rPr>
            </a:br>
            <a:r>
              <a:rPr lang="ru-RU" sz="2000" b="1" i="1" dirty="0" smtClean="0">
                <a:solidFill>
                  <a:srgbClr val="006600"/>
                </a:solidFill>
              </a:rPr>
              <a:t>СОДЕРЖАНИЕ КУРСА </a:t>
            </a:r>
            <a:endParaRPr lang="ru-RU" sz="2000" dirty="0">
              <a:solidFill>
                <a:srgbClr val="0066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654032"/>
          </a:xfrm>
        </p:spPr>
        <p:txBody>
          <a:bodyPr>
            <a:noAutofit/>
          </a:bodyPr>
          <a:lstStyle/>
          <a:p>
            <a:r>
              <a:rPr lang="ru-RU" sz="2000" dirty="0" smtClean="0">
                <a:solidFill>
                  <a:srgbClr val="006600"/>
                </a:solidFill>
              </a:rPr>
              <a:t> </a:t>
            </a:r>
            <a:br>
              <a:rPr lang="ru-RU" sz="2000" dirty="0" smtClean="0">
                <a:solidFill>
                  <a:srgbClr val="006600"/>
                </a:solidFill>
              </a:rPr>
            </a:br>
            <a:r>
              <a:rPr lang="ru-RU" sz="2000" b="1" i="1" dirty="0" smtClean="0">
                <a:solidFill>
                  <a:srgbClr val="006600"/>
                </a:solidFill>
              </a:rPr>
              <a:t>СОДЕРЖАНИЕ КУРСА </a:t>
            </a:r>
            <a:endParaRPr lang="ru-RU" sz="2000" dirty="0">
              <a:solidFill>
                <a:srgbClr val="006600"/>
              </a:solidFill>
            </a:endParaRPr>
          </a:p>
        </p:txBody>
      </p:sp>
      <p:sp>
        <p:nvSpPr>
          <p:cNvPr id="3" name="Содержимое 2"/>
          <p:cNvSpPr>
            <a:spLocks noGrp="1"/>
          </p:cNvSpPr>
          <p:nvPr>
            <p:ph idx="1"/>
          </p:nvPr>
        </p:nvSpPr>
        <p:spPr>
          <a:xfrm>
            <a:off x="857224" y="642918"/>
            <a:ext cx="7715304" cy="5311781"/>
          </a:xfrm>
        </p:spPr>
        <p:txBody>
          <a:bodyPr>
            <a:normAutofit fontScale="32500" lnSpcReduction="20000"/>
          </a:bodyPr>
          <a:lstStyle/>
          <a:p>
            <a:pPr>
              <a:buNone/>
            </a:pPr>
            <a:endParaRPr lang="ru-RU" dirty="0" smtClean="0"/>
          </a:p>
          <a:p>
            <a:pPr algn="ctr">
              <a:buNone/>
            </a:pPr>
            <a:r>
              <a:rPr lang="ru-RU" sz="3600" dirty="0" smtClean="0">
                <a:solidFill>
                  <a:srgbClr val="006600"/>
                </a:solidFill>
              </a:rPr>
              <a:t>           </a:t>
            </a:r>
            <a:r>
              <a:rPr lang="ru-RU" sz="6200" b="1" dirty="0" smtClean="0">
                <a:solidFill>
                  <a:srgbClr val="006600"/>
                </a:solidFill>
              </a:rPr>
              <a:t>Реальные зависимости</a:t>
            </a:r>
          </a:p>
          <a:p>
            <a:pPr>
              <a:buNone/>
            </a:pPr>
            <a:endParaRPr lang="ru-RU" dirty="0" smtClean="0"/>
          </a:p>
          <a:p>
            <a:pPr>
              <a:buNone/>
            </a:pPr>
            <a:r>
              <a:rPr lang="ru-RU" i="1" dirty="0" smtClean="0">
                <a:solidFill>
                  <a:srgbClr val="006600"/>
                </a:solidFill>
              </a:rPr>
              <a:t>        </a:t>
            </a:r>
            <a:r>
              <a:rPr lang="ru-RU" sz="6200" b="1" i="1" dirty="0" smtClean="0">
                <a:solidFill>
                  <a:srgbClr val="006600"/>
                </a:solidFill>
              </a:rPr>
              <a:t>Формулы </a:t>
            </a:r>
            <a:r>
              <a:rPr lang="ru-RU" sz="6200" b="1" i="1" dirty="0" smtClean="0">
                <a:solidFill>
                  <a:srgbClr val="006600"/>
                </a:solidFill>
              </a:rPr>
              <a:t>в реальной жизни</a:t>
            </a:r>
            <a:endParaRPr lang="ru-RU" sz="6200" b="1" dirty="0" smtClean="0">
              <a:solidFill>
                <a:srgbClr val="006600"/>
              </a:solidFill>
            </a:endParaRPr>
          </a:p>
          <a:p>
            <a:pPr>
              <a:buNone/>
            </a:pPr>
            <a:r>
              <a:rPr lang="ru-RU" sz="6200" dirty="0" smtClean="0">
                <a:solidFill>
                  <a:srgbClr val="006600"/>
                </a:solidFill>
              </a:rPr>
              <a:t>       Формулы </a:t>
            </a:r>
            <a:r>
              <a:rPr lang="ru-RU" sz="6200" dirty="0" smtClean="0">
                <a:solidFill>
                  <a:srgbClr val="006600"/>
                </a:solidFill>
              </a:rPr>
              <a:t>пути, времени, скорости. Формулы, объёма, площади.  Формулы массы. Формулы из других наук - физики, химии. Практические расчёты по формулам.</a:t>
            </a:r>
          </a:p>
          <a:p>
            <a:pPr>
              <a:buNone/>
            </a:pPr>
            <a:r>
              <a:rPr lang="ru-RU" sz="6200" i="1" dirty="0" smtClean="0">
                <a:solidFill>
                  <a:srgbClr val="006600"/>
                </a:solidFill>
              </a:rPr>
              <a:t>      </a:t>
            </a:r>
            <a:r>
              <a:rPr lang="ru-RU" sz="6200" b="1" i="1" dirty="0" smtClean="0">
                <a:solidFill>
                  <a:srgbClr val="006600"/>
                </a:solidFill>
              </a:rPr>
              <a:t>Функции </a:t>
            </a:r>
            <a:r>
              <a:rPr lang="ru-RU" sz="6200" b="1" i="1" dirty="0" smtClean="0">
                <a:solidFill>
                  <a:srgbClr val="006600"/>
                </a:solidFill>
              </a:rPr>
              <a:t>реальных зависимостей </a:t>
            </a:r>
            <a:endParaRPr lang="ru-RU" sz="6200" b="1" dirty="0" smtClean="0">
              <a:solidFill>
                <a:srgbClr val="006600"/>
              </a:solidFill>
            </a:endParaRPr>
          </a:p>
          <a:p>
            <a:pPr>
              <a:buNone/>
            </a:pPr>
            <a:r>
              <a:rPr lang="ru-RU" sz="6200" dirty="0" smtClean="0">
                <a:solidFill>
                  <a:srgbClr val="006600"/>
                </a:solidFill>
              </a:rPr>
              <a:t>      Функции </a:t>
            </a:r>
            <a:r>
              <a:rPr lang="ru-RU" sz="6200" dirty="0" smtClean="0">
                <a:solidFill>
                  <a:srgbClr val="006600"/>
                </a:solidFill>
              </a:rPr>
              <a:t>реальных зависимостей между величинами. Графики реальных зависимостей. Чтение графиков реальных процессов</a:t>
            </a:r>
            <a:r>
              <a:rPr lang="ru-RU" sz="6200" dirty="0" smtClean="0">
                <a:solidFill>
                  <a:srgbClr val="006600"/>
                </a:solidFill>
              </a:rPr>
              <a:t>.</a:t>
            </a:r>
          </a:p>
          <a:p>
            <a:pPr>
              <a:buNone/>
            </a:pPr>
            <a:endParaRPr lang="ru-RU" sz="4200" dirty="0" smtClean="0">
              <a:solidFill>
                <a:srgbClr val="006600"/>
              </a:solidFill>
            </a:endParaRPr>
          </a:p>
          <a:p>
            <a:pPr algn="ctr">
              <a:buNone/>
            </a:pPr>
            <a:r>
              <a:rPr lang="ru-RU" sz="6200" b="1" dirty="0" smtClean="0">
                <a:solidFill>
                  <a:srgbClr val="006600"/>
                </a:solidFill>
              </a:rPr>
              <a:t>Геометрия на службе </a:t>
            </a:r>
            <a:r>
              <a:rPr lang="ru-RU" sz="6200" b="1" dirty="0" smtClean="0">
                <a:solidFill>
                  <a:srgbClr val="006600"/>
                </a:solidFill>
              </a:rPr>
              <a:t>человека</a:t>
            </a:r>
          </a:p>
          <a:p>
            <a:pPr>
              <a:buNone/>
            </a:pPr>
            <a:endParaRPr lang="ru-RU" sz="4200" dirty="0" smtClean="0">
              <a:solidFill>
                <a:srgbClr val="006600"/>
              </a:solidFill>
            </a:endParaRPr>
          </a:p>
          <a:p>
            <a:pPr>
              <a:buNone/>
            </a:pPr>
            <a:r>
              <a:rPr lang="ru-RU" sz="6200" dirty="0" smtClean="0">
                <a:solidFill>
                  <a:srgbClr val="006600"/>
                </a:solidFill>
              </a:rPr>
              <a:t>         Определение </a:t>
            </a:r>
            <a:r>
              <a:rPr lang="ru-RU" sz="6200" dirty="0" smtClean="0">
                <a:solidFill>
                  <a:srgbClr val="006600"/>
                </a:solidFill>
              </a:rPr>
              <a:t>размеров объектов с использованием известных геометрических теорем и формул. Определение недоступных расстояний. </a:t>
            </a:r>
          </a:p>
          <a:p>
            <a:pPr>
              <a:buNone/>
            </a:pPr>
            <a:r>
              <a:rPr lang="ru-RU" sz="6200" dirty="0" smtClean="0">
                <a:solidFill>
                  <a:srgbClr val="006600"/>
                </a:solidFill>
              </a:rPr>
              <a:t>        Проверка</a:t>
            </a:r>
            <a:r>
              <a:rPr lang="ru-RU" sz="6200" dirty="0" smtClean="0">
                <a:solidFill>
                  <a:srgbClr val="006600"/>
                </a:solidFill>
              </a:rPr>
              <a:t>, имеет ли фигура нужную форму. </a:t>
            </a:r>
          </a:p>
          <a:p>
            <a:pPr>
              <a:buNone/>
            </a:pPr>
            <a:r>
              <a:rPr lang="ru-RU" sz="6200" i="1" dirty="0" smtClean="0">
                <a:solidFill>
                  <a:srgbClr val="006600"/>
                </a:solidFill>
              </a:rPr>
              <a:t>       Обобщение</a:t>
            </a:r>
            <a:r>
              <a:rPr lang="ru-RU" sz="6200" i="1" dirty="0" smtClean="0">
                <a:solidFill>
                  <a:srgbClr val="006600"/>
                </a:solidFill>
              </a:rPr>
              <a:t>. Подведение итогов. Защита мини проектов на тему «Математика на службе у человека». </a:t>
            </a:r>
            <a:endParaRPr lang="ru-RU" sz="6200" dirty="0" smtClean="0">
              <a:solidFill>
                <a:srgbClr val="006600"/>
              </a:solidFill>
            </a:endParaRPr>
          </a:p>
          <a:p>
            <a:pPr>
              <a:buNone/>
            </a:pPr>
            <a:r>
              <a:rPr lang="ru-RU" sz="5000" dirty="0" smtClean="0">
                <a:solidFill>
                  <a:srgbClr val="006600"/>
                </a:solidFill>
              </a:rPr>
              <a:t> </a:t>
            </a:r>
            <a:endParaRPr lang="ru-RU" sz="5000" dirty="0">
              <a:solidFill>
                <a:srgbClr val="0066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2" y="928670"/>
            <a:ext cx="3571900" cy="65403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smtClean="0">
                <a:solidFill>
                  <a:srgbClr val="0000FF"/>
                </a:solidFill>
                <a:latin typeface="Arial" pitchFamily="34" charset="0"/>
                <a:cs typeface="Arial" pitchFamily="34" charset="0"/>
              </a:rPr>
              <a:t>математика</a:t>
            </a:r>
            <a:endParaRPr lang="en-US" b="1" dirty="0">
              <a:solidFill>
                <a:srgbClr val="0000FF"/>
              </a:solidFill>
              <a:latin typeface="Arial" pitchFamily="34" charset="0"/>
              <a:cs typeface="Arial" pitchFamily="34" charset="0"/>
            </a:endParaRPr>
          </a:p>
        </p:txBody>
      </p:sp>
      <p:pic>
        <p:nvPicPr>
          <p:cNvPr id="1027" name="Picture 3" descr="C:\Documents and Settings\Анна\Рабочий стол\математика\1284657554_pravila-kladki-kirprcha.jpg"/>
          <p:cNvPicPr>
            <a:picLocks noChangeAspect="1" noChangeArrowheads="1"/>
          </p:cNvPicPr>
          <p:nvPr/>
        </p:nvPicPr>
        <p:blipFill>
          <a:blip r:embed="rId4" cstate="print"/>
          <a:srcRect r="8620" b="6896"/>
          <a:stretch>
            <a:fillRect/>
          </a:stretch>
        </p:blipFill>
        <p:spPr bwMode="auto">
          <a:xfrm>
            <a:off x="5572132" y="2428868"/>
            <a:ext cx="2286016" cy="1552765"/>
          </a:xfrm>
          <a:prstGeom prst="rect">
            <a:avLst/>
          </a:prstGeom>
          <a:noFill/>
        </p:spPr>
      </p:pic>
      <p:pic>
        <p:nvPicPr>
          <p:cNvPr id="1028" name="Picture 4" descr="C:\Documents and Settings\Анна\Рабочий стол\математика\1270540384_86069816_1----.jpg"/>
          <p:cNvPicPr>
            <a:picLocks noChangeAspect="1" noChangeArrowheads="1"/>
          </p:cNvPicPr>
          <p:nvPr/>
        </p:nvPicPr>
        <p:blipFill>
          <a:blip r:embed="rId5"/>
          <a:srcRect/>
          <a:stretch>
            <a:fillRect/>
          </a:stretch>
        </p:blipFill>
        <p:spPr bwMode="auto">
          <a:xfrm>
            <a:off x="1428728" y="2000240"/>
            <a:ext cx="1813426" cy="2357454"/>
          </a:xfrm>
          <a:prstGeom prst="rect">
            <a:avLst/>
          </a:prstGeom>
          <a:noFill/>
        </p:spPr>
      </p:pic>
      <p:sp>
        <p:nvSpPr>
          <p:cNvPr id="10" name="TextBox 9"/>
          <p:cNvSpPr txBox="1"/>
          <p:nvPr/>
        </p:nvSpPr>
        <p:spPr>
          <a:xfrm>
            <a:off x="1500166" y="4714884"/>
            <a:ext cx="6429420" cy="923330"/>
          </a:xfrm>
          <a:prstGeom prst="rect">
            <a:avLst/>
          </a:prstGeom>
          <a:noFill/>
        </p:spPr>
        <p:txBody>
          <a:bodyPr wrap="square" rtlCol="0">
            <a:spAutoFit/>
          </a:bodyPr>
          <a:lstStyle/>
          <a:p>
            <a:pPr eaLnBrk="0" fontAlgn="base" hangingPunct="0">
              <a:spcBef>
                <a:spcPct val="0"/>
              </a:spcBef>
              <a:spcAft>
                <a:spcPct val="0"/>
              </a:spcAft>
            </a:pPr>
            <a:r>
              <a:rPr lang="ru-RU" b="1" dirty="0" smtClean="0">
                <a:solidFill>
                  <a:srgbClr val="008000"/>
                </a:solidFill>
                <a:latin typeface="Arial" pitchFamily="34" charset="0"/>
                <a:ea typeface="Times New Roman" pitchFamily="18" charset="0"/>
                <a:cs typeface="Arial" pitchFamily="34" charset="0"/>
              </a:rPr>
              <a:t>При строительстве дома необходимо проект составить, высчитать, сколько цемента, сколько кирпичей потребуется, высоту, ширину здания.</a:t>
            </a:r>
          </a:p>
        </p:txBody>
      </p:sp>
      <p:cxnSp>
        <p:nvCxnSpPr>
          <p:cNvPr id="12" name="Прямая со стрелкой 11"/>
          <p:cNvCxnSpPr/>
          <p:nvPr/>
        </p:nvCxnSpPr>
        <p:spPr>
          <a:xfrm rot="5400000">
            <a:off x="3464711" y="1750207"/>
            <a:ext cx="500066" cy="42862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16200000" flipH="1">
            <a:off x="4822033" y="1750207"/>
            <a:ext cx="571504" cy="50006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par>
                          <p:cTn id="19" fill="hold">
                            <p:stCondLst>
                              <p:cond delay="2000"/>
                            </p:stCondLst>
                            <p:childTnLst>
                              <p:par>
                                <p:cTn id="20" presetID="5" presetClass="entr" presetSubtype="1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heckerboard(across)">
                                      <p:cBhvr>
                                        <p:cTn id="22" dur="1000"/>
                                        <p:tgtEl>
                                          <p:spTgt spid="1028"/>
                                        </p:tgtEl>
                                      </p:cBhvr>
                                    </p:animEffect>
                                  </p:childTnLst>
                                </p:cTn>
                              </p:par>
                            </p:childTnLst>
                          </p:cTn>
                        </p:par>
                        <p:par>
                          <p:cTn id="23" fill="hold">
                            <p:stCondLst>
                              <p:cond delay="3000"/>
                            </p:stCondLst>
                            <p:childTnLst>
                              <p:par>
                                <p:cTn id="24" presetID="5" presetClass="entr" presetSubtype="10" fill="hold" nodeType="after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checkerboard(across)">
                                      <p:cBhvr>
                                        <p:cTn id="2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Анна\Рабочий стол\математика\5000_450.jpg"/>
          <p:cNvPicPr>
            <a:picLocks noChangeAspect="1" noChangeArrowheads="1"/>
          </p:cNvPicPr>
          <p:nvPr/>
        </p:nvPicPr>
        <p:blipFill>
          <a:blip r:embed="rId2"/>
          <a:srcRect/>
          <a:stretch>
            <a:fillRect/>
          </a:stretch>
        </p:blipFill>
        <p:spPr bwMode="auto">
          <a:xfrm>
            <a:off x="4857752" y="2500306"/>
            <a:ext cx="3192540" cy="2143140"/>
          </a:xfrm>
          <a:prstGeom prst="rect">
            <a:avLst/>
          </a:prstGeom>
          <a:noFill/>
        </p:spPr>
      </p:pic>
      <p:sp>
        <p:nvSpPr>
          <p:cNvPr id="5" name="Title 1"/>
          <p:cNvSpPr txBox="1">
            <a:spLocks/>
          </p:cNvSpPr>
          <p:nvPr/>
        </p:nvSpPr>
        <p:spPr>
          <a:xfrm>
            <a:off x="2714612" y="928670"/>
            <a:ext cx="3571900" cy="65403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математика</a:t>
            </a:r>
            <a:endParaRPr kumimoji="0" lang="en-US" sz="44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cxnSp>
        <p:nvCxnSpPr>
          <p:cNvPr id="6" name="Прямая со стрелкой 5"/>
          <p:cNvCxnSpPr/>
          <p:nvPr/>
        </p:nvCxnSpPr>
        <p:spPr>
          <a:xfrm rot="5400000">
            <a:off x="3607587" y="1821645"/>
            <a:ext cx="500066" cy="42862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6200000" flipH="1">
            <a:off x="5000628" y="1785926"/>
            <a:ext cx="571504" cy="57150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500166" y="4857760"/>
            <a:ext cx="6143668" cy="584775"/>
          </a:xfrm>
          <a:prstGeom prst="rect">
            <a:avLst/>
          </a:prstGeom>
        </p:spPr>
        <p:txBody>
          <a:bodyPr wrap="square">
            <a:spAutoFit/>
          </a:bodyPr>
          <a:lstStyle/>
          <a:p>
            <a:r>
              <a:rPr lang="ru-RU" sz="1600" b="1" dirty="0" smtClean="0">
                <a:solidFill>
                  <a:srgbClr val="008000"/>
                </a:solidFill>
                <a:latin typeface="Arial" pitchFamily="34" charset="0"/>
                <a:ea typeface="Times New Roman" pitchFamily="18" charset="0"/>
                <a:cs typeface="Arial" pitchFamily="34" charset="0"/>
              </a:rPr>
              <a:t>В магазине считают полученный товар, выручку. В банке имеют дело с огромными суммами, процентами. </a:t>
            </a:r>
          </a:p>
        </p:txBody>
      </p:sp>
      <p:pic>
        <p:nvPicPr>
          <p:cNvPr id="34821" name="Picture 5"/>
          <p:cNvPicPr>
            <a:picLocks noChangeAspect="1" noChangeArrowheads="1"/>
          </p:cNvPicPr>
          <p:nvPr/>
        </p:nvPicPr>
        <p:blipFill>
          <a:blip r:embed="rId3"/>
          <a:srcRect/>
          <a:stretch>
            <a:fillRect/>
          </a:stretch>
        </p:blipFill>
        <p:spPr bwMode="auto">
          <a:xfrm>
            <a:off x="857224" y="2500306"/>
            <a:ext cx="3282664"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2000"/>
                            </p:stCondLst>
                            <p:childTnLst>
                              <p:par>
                                <p:cTn id="20" presetID="5" presetClass="entr" presetSubtype="10" fill="hold" nodeType="after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checkerboard(across)">
                                      <p:cBhvr>
                                        <p:cTn id="22" dur="500"/>
                                        <p:tgtEl>
                                          <p:spTgt spid="34821"/>
                                        </p:tgtEl>
                                      </p:cBhvr>
                                    </p:animEffect>
                                  </p:childTnLst>
                                </p:cTn>
                              </p:par>
                            </p:childTnLst>
                          </p:cTn>
                        </p:par>
                        <p:par>
                          <p:cTn id="23" fill="hold">
                            <p:stCondLst>
                              <p:cond delay="2500"/>
                            </p:stCondLst>
                            <p:childTnLst>
                              <p:par>
                                <p:cTn id="24" presetID="5"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Анна\Рабочий стол\математика\скрип. ключ.jpeg"/>
          <p:cNvPicPr>
            <a:picLocks noChangeAspect="1" noChangeArrowheads="1"/>
          </p:cNvPicPr>
          <p:nvPr/>
        </p:nvPicPr>
        <p:blipFill>
          <a:blip r:embed="rId2"/>
          <a:srcRect/>
          <a:stretch>
            <a:fillRect/>
          </a:stretch>
        </p:blipFill>
        <p:spPr bwMode="auto">
          <a:xfrm>
            <a:off x="2357422" y="2571744"/>
            <a:ext cx="1428760" cy="1661349"/>
          </a:xfrm>
          <a:prstGeom prst="rect">
            <a:avLst/>
          </a:prstGeom>
          <a:noFill/>
        </p:spPr>
      </p:pic>
      <p:sp>
        <p:nvSpPr>
          <p:cNvPr id="5" name="Title 1"/>
          <p:cNvSpPr txBox="1">
            <a:spLocks/>
          </p:cNvSpPr>
          <p:nvPr/>
        </p:nvSpPr>
        <p:spPr>
          <a:xfrm>
            <a:off x="2714612" y="928670"/>
            <a:ext cx="3571900" cy="65403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математика</a:t>
            </a:r>
            <a:endParaRPr kumimoji="0" lang="en-US" sz="44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cxnSp>
        <p:nvCxnSpPr>
          <p:cNvPr id="6" name="Прямая со стрелкой 5"/>
          <p:cNvCxnSpPr/>
          <p:nvPr/>
        </p:nvCxnSpPr>
        <p:spPr>
          <a:xfrm rot="5400000">
            <a:off x="3464711" y="1750207"/>
            <a:ext cx="500066" cy="42862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6200000" flipH="1">
            <a:off x="4822033" y="1750207"/>
            <a:ext cx="571504" cy="50006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428728" y="5000636"/>
            <a:ext cx="6286544" cy="646331"/>
          </a:xfrm>
          <a:prstGeom prst="rect">
            <a:avLst/>
          </a:prstGeom>
        </p:spPr>
        <p:txBody>
          <a:bodyPr wrap="square">
            <a:spAutoFit/>
          </a:bodyPr>
          <a:lstStyle/>
          <a:p>
            <a:r>
              <a:rPr lang="ru-RU" b="1" dirty="0" smtClean="0">
                <a:solidFill>
                  <a:srgbClr val="008000"/>
                </a:solidFill>
                <a:latin typeface="Arial" pitchFamily="34" charset="0"/>
                <a:ea typeface="Times New Roman" pitchFamily="18" charset="0"/>
                <a:cs typeface="Arial" pitchFamily="34" charset="0"/>
              </a:rPr>
              <a:t>В музыке, в поэзии приходится считать  ритм, размер, восьмые, четвертные, ямбы, хореи.</a:t>
            </a:r>
            <a:endParaRPr lang="ru-RU" b="1" dirty="0">
              <a:solidFill>
                <a:srgbClr val="008000"/>
              </a:solidFill>
              <a:latin typeface="Arial" pitchFamily="34" charset="0"/>
              <a:ea typeface="Times New Roman" pitchFamily="18" charset="0"/>
              <a:cs typeface="Arial" pitchFamily="34" charset="0"/>
            </a:endParaRPr>
          </a:p>
        </p:txBody>
      </p:sp>
      <p:pic>
        <p:nvPicPr>
          <p:cNvPr id="19457" name="Picture 1"/>
          <p:cNvPicPr>
            <a:picLocks noChangeAspect="1" noChangeArrowheads="1"/>
          </p:cNvPicPr>
          <p:nvPr/>
        </p:nvPicPr>
        <p:blipFill>
          <a:blip r:embed="rId3"/>
          <a:srcRect/>
          <a:stretch>
            <a:fillRect/>
          </a:stretch>
        </p:blipFill>
        <p:spPr bwMode="auto">
          <a:xfrm>
            <a:off x="4857752" y="2500306"/>
            <a:ext cx="2413084" cy="19288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2000"/>
                            </p:stCondLst>
                            <p:childTnLst>
                              <p:par>
                                <p:cTn id="20" presetID="5"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1000"/>
                                        <p:tgtEl>
                                          <p:spTgt spid="4"/>
                                        </p:tgtEl>
                                      </p:cBhvr>
                                    </p:animEffect>
                                  </p:childTnLst>
                                </p:cTn>
                              </p:par>
                            </p:childTnLst>
                          </p:cTn>
                        </p:par>
                        <p:par>
                          <p:cTn id="23" fill="hold">
                            <p:stCondLst>
                              <p:cond delay="3000"/>
                            </p:stCondLst>
                            <p:childTnLst>
                              <p:par>
                                <p:cTn id="24" presetID="5" presetClass="entr" presetSubtype="10" fill="hold" nodeType="afterEffect">
                                  <p:stCondLst>
                                    <p:cond delay="0"/>
                                  </p:stCondLst>
                                  <p:childTnLst>
                                    <p:set>
                                      <p:cBhvr>
                                        <p:cTn id="25" dur="1" fill="hold">
                                          <p:stCondLst>
                                            <p:cond delay="0"/>
                                          </p:stCondLst>
                                        </p:cTn>
                                        <p:tgtEl>
                                          <p:spTgt spid="19457"/>
                                        </p:tgtEl>
                                        <p:attrNameLst>
                                          <p:attrName>style.visibility</p:attrName>
                                        </p:attrNameLst>
                                      </p:cBhvr>
                                      <p:to>
                                        <p:strVal val="visible"/>
                                      </p:to>
                                    </p:set>
                                    <p:animEffect transition="in" filter="checkerboard(across)">
                                      <p:cBhvr>
                                        <p:cTn id="26"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theme/theme1.xml><?xml version="1.0" encoding="utf-8"?>
<a:theme xmlns:a="http://schemas.openxmlformats.org/drawingml/2006/main" name="МАТЕМАТИКА В ЖИЗНИ ЧЕЛОВЕК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30" ma:contentTypeDescription="Create a new document." ma:contentTypeScope="" ma:versionID="dbcf0f450ab99b1f534105340ddde851"/>
</file>

<file path=customXml/itemProps1.xml><?xml version="1.0" encoding="utf-8"?>
<ds:datastoreItem xmlns:ds="http://schemas.openxmlformats.org/officeDocument/2006/customXml" ds:itemID="{72954BF4-6556-442C-BFED-59C91ECA89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21926C-F056-483B-B3E8-AE1F1A8F882A}">
  <ds:schemaRefs>
    <ds:schemaRef ds:uri="http://schemas.microsoft.com/sharepoint/v3/contenttype/forms"/>
  </ds:schemaRefs>
</ds:datastoreItem>
</file>

<file path=customXml/itemProps3.xml><?xml version="1.0" encoding="utf-8"?>
<ds:datastoreItem xmlns:ds="http://schemas.openxmlformats.org/officeDocument/2006/customXml" ds:itemID="{016C5905-55F3-4113-92F9-3C177D03DCD2}">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1652</TotalTime>
  <Words>428</Words>
  <Application>Microsoft Office PowerPoint</Application>
  <PresentationFormat>Экран (4:3)</PresentationFormat>
  <Paragraphs>56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МАТЕМАТИКА В ЖИЗНИ ЧЕЛОВЕКА</vt:lpstr>
      <vt:lpstr>Слайд 1</vt:lpstr>
      <vt:lpstr>Слайд 2</vt:lpstr>
      <vt:lpstr>Слайд 3</vt:lpstr>
      <vt:lpstr>Слайд 4</vt:lpstr>
      <vt:lpstr>  СОДЕРЖАНИЕ КУРСА </vt:lpstr>
      <vt:lpstr>  СОДЕРЖАНИЕ КУРСА </vt:lpstr>
      <vt:lpstr>математика</vt:lpstr>
      <vt:lpstr>Слайд 8</vt:lpstr>
      <vt:lpstr>Слайд 9</vt:lpstr>
      <vt:lpstr>Слайд 10</vt:lpstr>
      <vt:lpstr>Слайд 11</vt:lpstr>
      <vt:lpstr>Математика используется при определении продолжительности курса лечения, концентрации растворов лекарственных средств. Реально в медицинской практике используются математические модели для компьютерного анализа кардиограмм и распознавания болезней сердца.  </vt:lpstr>
      <vt:lpstr>Все процессы в живых организмах при их изучении сейчас почти обязательно моделируются математически. </vt:lpstr>
      <vt:lpstr>Слайд 14</vt:lpstr>
    </vt:vector>
  </TitlesOfParts>
  <Company>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семья</dc:creator>
  <cp:lastModifiedBy>Елена</cp:lastModifiedBy>
  <cp:revision>286</cp:revision>
  <dcterms:created xsi:type="dcterms:W3CDTF">2011-04-16T14:04:25Z</dcterms:created>
  <dcterms:modified xsi:type="dcterms:W3CDTF">2022-04-13T19:52:53Z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TC019087039991</vt:lpwstr>
  </property>
</Properties>
</file>