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Override5.xml" ContentType="application/vnd.openxmlformats-officedocument.themeOverr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Override6.xml" ContentType="application/vnd.openxmlformats-officedocument.themeOverr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theme/themeOverride4.xml" ContentType="application/vnd.openxmlformats-officedocument.themeOverr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Override7.xml" ContentType="application/vnd.openxmlformats-officedocument.themeOverr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53"/>
  </p:notesMasterIdLst>
  <p:handoutMasterIdLst>
    <p:handoutMasterId r:id="rId54"/>
  </p:handoutMasterIdLst>
  <p:sldIdLst>
    <p:sldId id="265" r:id="rId3"/>
    <p:sldId id="279" r:id="rId4"/>
    <p:sldId id="280" r:id="rId5"/>
    <p:sldId id="258" r:id="rId6"/>
    <p:sldId id="259" r:id="rId7"/>
    <p:sldId id="260" r:id="rId8"/>
    <p:sldId id="261" r:id="rId9"/>
    <p:sldId id="263" r:id="rId10"/>
    <p:sldId id="303" r:id="rId11"/>
    <p:sldId id="31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66" r:id="rId25"/>
    <p:sldId id="282" r:id="rId26"/>
    <p:sldId id="284" r:id="rId27"/>
    <p:sldId id="286" r:id="rId28"/>
    <p:sldId id="287" r:id="rId29"/>
    <p:sldId id="290" r:id="rId30"/>
    <p:sldId id="294" r:id="rId31"/>
    <p:sldId id="295" r:id="rId32"/>
    <p:sldId id="292" r:id="rId33"/>
    <p:sldId id="293" r:id="rId34"/>
    <p:sldId id="296" r:id="rId35"/>
    <p:sldId id="298" r:id="rId36"/>
    <p:sldId id="299" r:id="rId37"/>
    <p:sldId id="300" r:id="rId38"/>
    <p:sldId id="301" r:id="rId39"/>
    <p:sldId id="302" r:id="rId40"/>
    <p:sldId id="304" r:id="rId41"/>
    <p:sldId id="305" r:id="rId42"/>
    <p:sldId id="306" r:id="rId43"/>
    <p:sldId id="307" r:id="rId44"/>
    <p:sldId id="308" r:id="rId45"/>
    <p:sldId id="309" r:id="rId46"/>
    <p:sldId id="281" r:id="rId47"/>
    <p:sldId id="311" r:id="rId48"/>
    <p:sldId id="312" r:id="rId49"/>
    <p:sldId id="313" r:id="rId50"/>
    <p:sldId id="314" r:id="rId51"/>
    <p:sldId id="310" r:id="rId5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98" d="100"/>
          <a:sy n="98" d="100"/>
        </p:scale>
        <p:origin x="-27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1A5FF9B-B4F7-42DF-9172-4EDC742EB4BB}" type="datetimeFigureOut">
              <a:rPr lang="ru-RU" smtClean="0"/>
              <a:pPr/>
              <a:t>28.11.2020</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FA9F4A6-14F1-4769-A9FE-484690C5CDFA}" type="slidenum">
              <a:rPr lang="ru-RU" smtClean="0"/>
              <a:pPr/>
              <a:t>‹#›</a:t>
            </a:fld>
            <a:endParaRPr lang="ru-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D49E1A-909E-4938-A8B6-1627D5554131}" type="datetimeFigureOut">
              <a:rPr lang="ru-RU" smtClean="0"/>
              <a:pPr/>
              <a:t>28.11.2020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B949A0-2126-4077-AD84-373582ECA34A}"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xfrm>
            <a:off x="1143000" y="695325"/>
            <a:ext cx="4570413" cy="3427413"/>
          </a:xfrm>
          <a:solidFill>
            <a:schemeClr val="accent1"/>
          </a:solidFill>
          <a:ln w="25400">
            <a:solidFill>
              <a:schemeClr val="accent1">
                <a:shade val="50000"/>
              </a:schemeClr>
            </a:solidFill>
            <a:prstDash val="solid"/>
          </a:ln>
        </p:spPr>
      </p:sp>
      <p:sp>
        <p:nvSpPr>
          <p:cNvPr id="3" name="Заметки 2"/>
          <p:cNvSpPr txBox="1">
            <a:spLocks noGrp="1"/>
          </p:cNvSpPr>
          <p:nvPr>
            <p:ph type="body" sz="quarter" idx="1"/>
          </p:nvPr>
        </p:nvSpPr>
        <p:spPr/>
        <p:txBody>
          <a:bodyPr/>
          <a:lstStyle/>
          <a:p>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189367" indent="-189367" defTabSz="801654" hangingPunct="0">
              <a:defRPr/>
            </a:pPr>
            <a:r>
              <a:rPr lang="ru-RU" sz="1800" dirty="0">
                <a:latin typeface="Arial" pitchFamily="18"/>
                <a:ea typeface="Microsoft YaHei" pitchFamily="2"/>
                <a:cs typeface="Arial" pitchFamily="2"/>
              </a:rPr>
              <a:t>По сравнению с 2017 годом результаты ЕГЭ по всем предметам улучшились, особенно по английскому языку (с 65,9 до 78),литературе (с 54,5 до 67), по биологии (с 61 до 68).  На протяжении последних трех лет наблюдается положительная динамика результатов по математике (профильный уровень), литературе, физике, обществознанию, английскому языку. По остальным предметам результаты ЕГЭ стабильные</a:t>
            </a:r>
          </a:p>
          <a:p>
            <a:endParaRPr lang="ru-RU" dirty="0"/>
          </a:p>
        </p:txBody>
      </p:sp>
      <p:sp>
        <p:nvSpPr>
          <p:cNvPr id="4" name="Номер слайда 3"/>
          <p:cNvSpPr>
            <a:spLocks noGrp="1"/>
          </p:cNvSpPr>
          <p:nvPr>
            <p:ph type="sldNum" sz="quarter" idx="10"/>
          </p:nvPr>
        </p:nvSpPr>
        <p:spPr/>
        <p:txBody>
          <a:bodyPr/>
          <a:lstStyle/>
          <a:p>
            <a:pPr lvl="0"/>
            <a:fld id="{F28972A5-2273-45A8-945B-9BE471B5FA53}" type="slidenum">
              <a:rPr lang="ru-RU" smtClean="0"/>
              <a:pPr lvl="0"/>
              <a:t>20</a:t>
            </a:fld>
            <a:endParaRPr lang="ru-RU"/>
          </a:p>
        </p:txBody>
      </p:sp>
    </p:spTree>
    <p:extLst>
      <p:ext uri="{BB962C8B-B14F-4D97-AF65-F5344CB8AC3E}">
        <p14:creationId xmlns="" xmlns:p14="http://schemas.microsoft.com/office/powerpoint/2010/main" val="3890179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003786" y="695134"/>
            <a:ext cx="4848989" cy="3428152"/>
          </a:xfrm>
        </p:spPr>
      </p:sp>
      <p:sp>
        <p:nvSpPr>
          <p:cNvPr id="3" name="Заметки 2"/>
          <p:cNvSpPr>
            <a:spLocks noGrp="1"/>
          </p:cNvSpPr>
          <p:nvPr>
            <p:ph type="body" idx="1"/>
          </p:nvPr>
        </p:nvSpPr>
        <p:spPr/>
        <p:txBody>
          <a:bodyPr>
            <a:normAutofit lnSpcReduction="10000"/>
          </a:bodyPr>
          <a:lstStyle/>
          <a:p>
            <a:pPr marL="189367" indent="-189367" defTabSz="801654" hangingPunct="0">
              <a:defRPr/>
            </a:pPr>
            <a:r>
              <a:rPr lang="ru-RU" sz="1800" dirty="0">
                <a:latin typeface="Arial" pitchFamily="18"/>
                <a:ea typeface="Microsoft YaHei" pitchFamily="2"/>
                <a:cs typeface="Arial" pitchFamily="2"/>
              </a:rPr>
              <a:t>К ГИА было допущено 82 обучающихся 11-х классов.  По итогам обучения и результатам ЕГЭ 8 выпускников получили аттестат об основном общем образовании с отличием и награждены медалью «За особые успехи в учении», городской премией выпускников муниципальных общеобразовательных организаций города Ярославля, проявивших особые способности в учении  награждены 9 выпускников, Почётным знаком Губернатора области «За особые успехи в учении» награждена выпускница 11 А класса Зарубина Вероника Михайловна. 31 человек награжден похвальной грамотой «За особые успехи в изучении отдельных предметов».</a:t>
            </a:r>
          </a:p>
          <a:p>
            <a:endParaRPr lang="ru-RU" dirty="0"/>
          </a:p>
        </p:txBody>
      </p:sp>
      <p:sp>
        <p:nvSpPr>
          <p:cNvPr id="4" name="Номер слайда 3"/>
          <p:cNvSpPr>
            <a:spLocks noGrp="1"/>
          </p:cNvSpPr>
          <p:nvPr>
            <p:ph type="sldNum" sz="quarter" idx="10"/>
          </p:nvPr>
        </p:nvSpPr>
        <p:spPr/>
        <p:txBody>
          <a:bodyPr/>
          <a:lstStyle/>
          <a:p>
            <a:pPr lvl="0"/>
            <a:fld id="{F28972A5-2273-45A8-945B-9BE471B5FA53}" type="slidenum">
              <a:rPr lang="ru-RU" smtClean="0"/>
              <a:pPr lvl="0"/>
              <a:t>21</a:t>
            </a:fld>
            <a:endParaRPr lang="ru-RU"/>
          </a:p>
        </p:txBody>
      </p:sp>
    </p:spTree>
    <p:extLst>
      <p:ext uri="{BB962C8B-B14F-4D97-AF65-F5344CB8AC3E}">
        <p14:creationId xmlns="" xmlns:p14="http://schemas.microsoft.com/office/powerpoint/2010/main" val="13510537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xfrm>
            <a:off x="1003786" y="695134"/>
            <a:ext cx="4848989" cy="3428152"/>
          </a:xfrm>
          <a:solidFill>
            <a:schemeClr val="accent1"/>
          </a:solidFill>
          <a:ln w="25400">
            <a:solidFill>
              <a:schemeClr val="accent1">
                <a:shade val="50000"/>
              </a:schemeClr>
            </a:solidFill>
            <a:prstDash val="solid"/>
          </a:ln>
        </p:spPr>
      </p:sp>
      <p:sp>
        <p:nvSpPr>
          <p:cNvPr id="3" name="Заметки 2"/>
          <p:cNvSpPr txBox="1">
            <a:spLocks noGrp="1"/>
          </p:cNvSpPr>
          <p:nvPr>
            <p:ph type="body" sz="quarter" idx="1"/>
          </p:nvPr>
        </p:nvSpPr>
        <p:spPr/>
        <p:txBody>
          <a:bodyPr/>
          <a:lstStyle/>
          <a:p>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xfrm>
            <a:off x="1003786" y="695134"/>
            <a:ext cx="4848989" cy="3428152"/>
          </a:xfrm>
          <a:solidFill>
            <a:schemeClr val="accent1"/>
          </a:solidFill>
          <a:ln w="25400">
            <a:solidFill>
              <a:schemeClr val="accent1">
                <a:shade val="50000"/>
              </a:schemeClr>
            </a:solidFill>
            <a:prstDash val="solid"/>
          </a:ln>
        </p:spPr>
      </p:sp>
      <p:sp>
        <p:nvSpPr>
          <p:cNvPr id="3" name="Заметки 2"/>
          <p:cNvSpPr txBox="1">
            <a:spLocks noGrp="1"/>
          </p:cNvSpPr>
          <p:nvPr>
            <p:ph type="body" sz="quarter" idx="1"/>
          </p:nvPr>
        </p:nvSpPr>
        <p:spPr/>
        <p:txBody>
          <a:bodyPr/>
          <a:lstStyle/>
          <a:p>
            <a:pPr marL="189367" indent="-189367" defTabSz="801654" hangingPunct="0">
              <a:defRPr/>
            </a:pPr>
            <a:r>
              <a:rPr lang="ru-RU" sz="1800" dirty="0">
                <a:latin typeface="Arial" pitchFamily="18"/>
                <a:ea typeface="Microsoft YaHei" pitchFamily="2"/>
                <a:cs typeface="Arial" pitchFamily="2"/>
              </a:rPr>
              <a:t>За последние 3 года количество отличников значительно уменьшилось, возросло количество учащихся, имеющих отметки «4» и «5», увеличилось количество учащихся, закончивших учебный год с одной «3». Неуспевающих учащихся – 1 (условно переведён).</a:t>
            </a:r>
          </a:p>
          <a:p>
            <a:endParaRPr lang="ru-R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xfrm>
            <a:off x="1003786" y="695134"/>
            <a:ext cx="4848989" cy="3428152"/>
          </a:xfrm>
          <a:solidFill>
            <a:schemeClr val="accent1"/>
          </a:solidFill>
          <a:ln w="25400">
            <a:solidFill>
              <a:schemeClr val="accent1">
                <a:shade val="50000"/>
              </a:schemeClr>
            </a:solidFill>
            <a:prstDash val="solid"/>
          </a:ln>
        </p:spPr>
      </p:sp>
      <p:sp>
        <p:nvSpPr>
          <p:cNvPr id="3" name="Заметки 2"/>
          <p:cNvSpPr txBox="1">
            <a:spLocks noGrp="1"/>
          </p:cNvSpPr>
          <p:nvPr>
            <p:ph type="body" sz="quarter" idx="1"/>
          </p:nvPr>
        </p:nvSpPr>
        <p:spPr/>
        <p:txBody>
          <a:bodyPr/>
          <a:lstStyle/>
          <a:p>
            <a:pPr marL="189367" indent="-189367" defTabSz="801654" hangingPunct="0">
              <a:defRPr/>
            </a:pPr>
            <a:r>
              <a:rPr lang="ru-RU" sz="1800" dirty="0">
                <a:latin typeface="Arial" pitchFamily="18"/>
                <a:ea typeface="Microsoft YaHei" pitchFamily="2"/>
                <a:cs typeface="Arial" pitchFamily="2"/>
              </a:rPr>
              <a:t>В октябре 2017 года учащиеся 5-х классов впервые принимали участие во Всероссийских проверочных работах по русскому языку. В апреле 2018 года – по 4 предметам: русскому языку, математике, биологии, истории.  </a:t>
            </a:r>
          </a:p>
          <a:p>
            <a:endParaRPr lang="ru-RU"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xfrm>
            <a:off x="1003786" y="695134"/>
            <a:ext cx="4848989" cy="3428152"/>
          </a:xfrm>
          <a:solidFill>
            <a:schemeClr val="accent1"/>
          </a:solidFill>
          <a:ln w="25400">
            <a:solidFill>
              <a:schemeClr val="accent1">
                <a:shade val="50000"/>
              </a:schemeClr>
            </a:solidFill>
            <a:prstDash val="solid"/>
          </a:ln>
        </p:spPr>
      </p:sp>
      <p:sp>
        <p:nvSpPr>
          <p:cNvPr id="3" name="Заметки 2"/>
          <p:cNvSpPr txBox="1">
            <a:spLocks noGrp="1"/>
          </p:cNvSpPr>
          <p:nvPr>
            <p:ph type="body" sz="quarter" idx="1"/>
          </p:nvPr>
        </p:nvSpPr>
        <p:spPr/>
        <p:txBody>
          <a:bodyPr/>
          <a:lstStyle/>
          <a:p>
            <a:pPr marL="189367" indent="-189367" defTabSz="801654" hangingPunct="0">
              <a:defRPr/>
            </a:pPr>
            <a:r>
              <a:rPr lang="ru-RU" sz="1800" dirty="0">
                <a:latin typeface="Arial" pitchFamily="18"/>
                <a:ea typeface="Microsoft YaHei" pitchFamily="2"/>
                <a:cs typeface="Arial" pitchFamily="2"/>
              </a:rPr>
              <a:t>Анализ результатов ОГЭ по русскому языку и математике позволяет сделать вывод, что гимназисты показывают стабильно высокие результаты по обязательным предметам на протяжении последних трёх лет. </a:t>
            </a:r>
          </a:p>
          <a:p>
            <a:endParaRPr lang="ru-RU"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xfrm>
            <a:off x="1003786" y="695134"/>
            <a:ext cx="4848989" cy="3428152"/>
          </a:xfrm>
          <a:solidFill>
            <a:schemeClr val="accent1"/>
          </a:solidFill>
          <a:ln w="25400">
            <a:solidFill>
              <a:schemeClr val="accent1">
                <a:shade val="50000"/>
              </a:schemeClr>
            </a:solidFill>
            <a:prstDash val="solid"/>
          </a:ln>
        </p:spPr>
      </p:sp>
      <p:sp>
        <p:nvSpPr>
          <p:cNvPr id="3" name="Заметки 2"/>
          <p:cNvSpPr txBox="1">
            <a:spLocks noGrp="1"/>
          </p:cNvSpPr>
          <p:nvPr>
            <p:ph type="body" sz="quarter" idx="1"/>
          </p:nvPr>
        </p:nvSpPr>
        <p:spPr/>
        <p:txBody>
          <a:bodyPr/>
          <a:lstStyle/>
          <a:p>
            <a:r>
              <a:rPr lang="ru-RU" sz="1800" b="1" i="1" dirty="0">
                <a:latin typeface="Arial" pitchFamily="18"/>
                <a:ea typeface="Microsoft YaHei" pitchFamily="2"/>
                <a:cs typeface="Arial" pitchFamily="2"/>
              </a:rPr>
              <a:t> </a:t>
            </a:r>
            <a:r>
              <a:rPr lang="ru-RU" sz="1800" dirty="0">
                <a:latin typeface="Arial" pitchFamily="18"/>
                <a:ea typeface="Microsoft YaHei" pitchFamily="2"/>
                <a:cs typeface="Arial" pitchFamily="2"/>
              </a:rPr>
              <a:t>Самые высокие показатели по предметам по выбору в 2018 году по информатике (4,9 баллов), химии (4,8) – значительно лучше результат, литературе (4,7 баллов), географии (4,5) и английскому языку (4,6). Улучшился результат по биологии (с 3,9 до 4,2 балла), обществознанию (с 3,9 до 4,2 балла). За два года отмечается положительная динамика по информатике, химии, биологии, английскому языку, обществознанию, литературе. </a:t>
            </a:r>
          </a:p>
          <a:p>
            <a:r>
              <a:rPr lang="ru-RU" sz="1800" b="1" i="1" dirty="0">
                <a:latin typeface="Arial" pitchFamily="18"/>
                <a:ea typeface="Microsoft YaHei" pitchFamily="2"/>
                <a:cs typeface="Arial" pitchFamily="2"/>
              </a:rPr>
              <a:t> </a:t>
            </a:r>
            <a:endParaRPr lang="ru-RU"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003786" y="695134"/>
            <a:ext cx="4848989" cy="3428152"/>
          </a:xfrm>
        </p:spPr>
      </p:sp>
      <p:sp>
        <p:nvSpPr>
          <p:cNvPr id="3" name="Заметки 2"/>
          <p:cNvSpPr>
            <a:spLocks noGrp="1"/>
          </p:cNvSpPr>
          <p:nvPr>
            <p:ph type="body" idx="1"/>
          </p:nvPr>
        </p:nvSpPr>
        <p:spPr/>
        <p:txBody>
          <a:bodyPr/>
          <a:lstStyle/>
          <a:p>
            <a:pPr marL="189367" indent="-189367" defTabSz="801654" hangingPunct="0">
              <a:defRPr/>
            </a:pPr>
            <a:r>
              <a:rPr lang="ru-RU" sz="1800" dirty="0">
                <a:latin typeface="Arial" pitchFamily="18"/>
                <a:ea typeface="Microsoft YaHei" pitchFamily="2"/>
                <a:cs typeface="Arial" pitchFamily="2"/>
              </a:rPr>
              <a:t>К ГИА было допущено 126 обучающихся. Все выпускники успешно сдали ОГЭ. 8 выпускников получили аттестат об основном общем образовании с отличием, 27 человек награждены похвальной грамотой «За особые успехи в изучении отдельных предметов».</a:t>
            </a:r>
          </a:p>
          <a:p>
            <a:endParaRPr lang="ru-RU" dirty="0"/>
          </a:p>
        </p:txBody>
      </p:sp>
      <p:sp>
        <p:nvSpPr>
          <p:cNvPr id="4" name="Номер слайда 3"/>
          <p:cNvSpPr>
            <a:spLocks noGrp="1"/>
          </p:cNvSpPr>
          <p:nvPr>
            <p:ph type="sldNum" sz="quarter" idx="10"/>
          </p:nvPr>
        </p:nvSpPr>
        <p:spPr/>
        <p:txBody>
          <a:bodyPr/>
          <a:lstStyle/>
          <a:p>
            <a:pPr lvl="0"/>
            <a:fld id="{F28972A5-2273-45A8-945B-9BE471B5FA53}" type="slidenum">
              <a:rPr lang="ru-RU" smtClean="0"/>
              <a:pPr lvl="0"/>
              <a:t>16</a:t>
            </a:fld>
            <a:endParaRPr lang="ru-RU"/>
          </a:p>
        </p:txBody>
      </p:sp>
    </p:spTree>
    <p:extLst>
      <p:ext uri="{BB962C8B-B14F-4D97-AF65-F5344CB8AC3E}">
        <p14:creationId xmlns="" xmlns:p14="http://schemas.microsoft.com/office/powerpoint/2010/main" val="487170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lvl="0"/>
            <a:fld id="{F28972A5-2273-45A8-945B-9BE471B5FA53}" type="slidenum">
              <a:rPr lang="ru-RU" smtClean="0"/>
              <a:pPr lvl="0"/>
              <a:t>17</a:t>
            </a:fld>
            <a:endParaRPr lang="ru-RU"/>
          </a:p>
        </p:txBody>
      </p:sp>
    </p:spTree>
    <p:extLst>
      <p:ext uri="{BB962C8B-B14F-4D97-AF65-F5344CB8AC3E}">
        <p14:creationId xmlns="" xmlns:p14="http://schemas.microsoft.com/office/powerpoint/2010/main" val="28957335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xfrm>
            <a:off x="1003786" y="695134"/>
            <a:ext cx="4848989" cy="3428152"/>
          </a:xfrm>
          <a:solidFill>
            <a:schemeClr val="accent1"/>
          </a:solidFill>
          <a:ln w="25400">
            <a:solidFill>
              <a:schemeClr val="accent1">
                <a:shade val="50000"/>
              </a:schemeClr>
            </a:solidFill>
            <a:prstDash val="solid"/>
          </a:ln>
        </p:spPr>
      </p:sp>
      <p:sp>
        <p:nvSpPr>
          <p:cNvPr id="3" name="Заметки 2"/>
          <p:cNvSpPr txBox="1">
            <a:spLocks noGrp="1"/>
          </p:cNvSpPr>
          <p:nvPr>
            <p:ph type="body" sz="quarter" idx="1"/>
          </p:nvPr>
        </p:nvSpPr>
        <p:spPr/>
        <p:txBody>
          <a:bodyPr/>
          <a:lstStyle/>
          <a:p>
            <a:r>
              <a:rPr lang="ru-RU" sz="1800" dirty="0">
                <a:latin typeface="Arial" pitchFamily="18"/>
                <a:ea typeface="Microsoft YaHei" pitchFamily="2"/>
                <a:cs typeface="Arial" pitchFamily="2"/>
              </a:rPr>
              <a:t>По обязательным предметам сдали ЕГЭ: русский язык – 100% обучающихся, математика (базовый уровень) – 100%.  Средний балл в 2018 году по русскому языку – 82, по математике (профильный уровень) – 59, что значительно выше, чем в 2017 году.</a:t>
            </a:r>
          </a:p>
          <a:p>
            <a:r>
              <a:rPr lang="ru-RU" sz="1800" dirty="0">
                <a:latin typeface="Arial" pitchFamily="18"/>
                <a:ea typeface="Microsoft YaHei" pitchFamily="2"/>
                <a:cs typeface="Arial" pitchFamily="2"/>
              </a:rPr>
              <a:t>Все выпускники 11-х классов преодолели минимальный порог по русскому языку и математике на базовом уровне. </a:t>
            </a:r>
            <a:endParaRPr lang="ru-RU"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xfrm>
            <a:off x="1003786" y="695134"/>
            <a:ext cx="4848989" cy="3428152"/>
          </a:xfrm>
          <a:solidFill>
            <a:schemeClr val="accent1"/>
          </a:solidFill>
          <a:ln w="25400">
            <a:solidFill>
              <a:schemeClr val="accent1">
                <a:shade val="50000"/>
              </a:schemeClr>
            </a:solidFill>
            <a:prstDash val="solid"/>
          </a:ln>
        </p:spPr>
      </p:sp>
      <p:sp>
        <p:nvSpPr>
          <p:cNvPr id="3" name="Заметки 2"/>
          <p:cNvSpPr txBox="1">
            <a:spLocks noGrp="1"/>
          </p:cNvSpPr>
          <p:nvPr>
            <p:ph type="body" sz="quarter" idx="1"/>
          </p:nvPr>
        </p:nvSpPr>
        <p:spPr/>
        <p:txBody>
          <a:bodyPr/>
          <a:lstStyle/>
          <a:p>
            <a:pPr marL="189367" indent="-189367" defTabSz="801654" hangingPunct="0">
              <a:defRPr/>
            </a:pPr>
            <a:r>
              <a:rPr lang="ru-RU" sz="1800" dirty="0">
                <a:latin typeface="Arial" pitchFamily="18"/>
                <a:ea typeface="Microsoft YaHei" pitchFamily="2"/>
                <a:cs typeface="Arial" pitchFamily="2"/>
              </a:rPr>
              <a:t>Однако в 2018 году 4 выпускника  не смогли набрать минимальное количество баллов по обществознанию, истории, биологии, литературе.</a:t>
            </a:r>
          </a:p>
          <a:p>
            <a:endParaRPr lang="ru-R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pPr lvl="0"/>
            <a:fld id="{7054874F-AC00-466B-9D77-32CBDF4F6257}" type="datetime1">
              <a:rPr lang="ru-RU" smtClean="0"/>
              <a:pPr lvl="0"/>
              <a:t>28.11.2020</a:t>
            </a:fld>
            <a:endParaRPr lang="ru-RU"/>
          </a:p>
        </p:txBody>
      </p:sp>
      <p:sp>
        <p:nvSpPr>
          <p:cNvPr id="5" name="Footer Placeholder 4"/>
          <p:cNvSpPr>
            <a:spLocks noGrp="1"/>
          </p:cNvSpPr>
          <p:nvPr>
            <p:ph type="ftr" sz="quarter" idx="11"/>
          </p:nvPr>
        </p:nvSpPr>
        <p:spPr/>
        <p:txBody>
          <a:bodyPr/>
          <a:lstStyle/>
          <a:p>
            <a:pPr lvl="0"/>
            <a:endParaRPr lang="ru-RU"/>
          </a:p>
        </p:txBody>
      </p:sp>
      <p:sp>
        <p:nvSpPr>
          <p:cNvPr id="6" name="Slide Number Placeholder 5"/>
          <p:cNvSpPr>
            <a:spLocks noGrp="1"/>
          </p:cNvSpPr>
          <p:nvPr>
            <p:ph type="sldNum" sz="quarter" idx="12"/>
          </p:nvPr>
        </p:nvSpPr>
        <p:spPr/>
        <p:txBody>
          <a:bodyPr/>
          <a:lstStyle/>
          <a:p>
            <a:pPr lvl="0"/>
            <a:fld id="{B1367F47-7690-4922-8A10-FB16C4A1B311}" type="slidenum">
              <a:rPr lang="ru-RU" smtClean="0"/>
              <a:pPr lvl="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lvl="0"/>
            <a:fld id="{7054874F-AC00-466B-9D77-32CBDF4F6257}" type="datetime1">
              <a:rPr lang="ru-RU" smtClean="0"/>
              <a:pPr lvl="0"/>
              <a:t>28.11.2020</a:t>
            </a:fld>
            <a:endParaRPr lang="ru-RU"/>
          </a:p>
        </p:txBody>
      </p:sp>
      <p:sp>
        <p:nvSpPr>
          <p:cNvPr id="5" name="Footer Placeholder 4"/>
          <p:cNvSpPr>
            <a:spLocks noGrp="1"/>
          </p:cNvSpPr>
          <p:nvPr>
            <p:ph type="ftr" sz="quarter" idx="11"/>
          </p:nvPr>
        </p:nvSpPr>
        <p:spPr/>
        <p:txBody>
          <a:bodyPr/>
          <a:lstStyle/>
          <a:p>
            <a:pPr lvl="0"/>
            <a:endParaRPr lang="ru-RU"/>
          </a:p>
        </p:txBody>
      </p:sp>
      <p:sp>
        <p:nvSpPr>
          <p:cNvPr id="6" name="Slide Number Placeholder 5"/>
          <p:cNvSpPr>
            <a:spLocks noGrp="1"/>
          </p:cNvSpPr>
          <p:nvPr>
            <p:ph type="sldNum" sz="quarter" idx="12"/>
          </p:nvPr>
        </p:nvSpPr>
        <p:spPr/>
        <p:txBody>
          <a:bodyPr/>
          <a:lstStyle/>
          <a:p>
            <a:pPr lvl="0"/>
            <a:fld id="{072FB274-3DE0-40D4-B999-2934CFDA67F3}" type="slidenum">
              <a:rPr lang="ru-RU" smtClean="0"/>
              <a:pPr lvl="0"/>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lvl="0"/>
            <a:fld id="{7054874F-AC00-466B-9D77-32CBDF4F6257}" type="datetime1">
              <a:rPr lang="ru-RU" smtClean="0"/>
              <a:pPr lvl="0"/>
              <a:t>28.11.2020</a:t>
            </a:fld>
            <a:endParaRPr lang="ru-RU"/>
          </a:p>
        </p:txBody>
      </p:sp>
      <p:sp>
        <p:nvSpPr>
          <p:cNvPr id="5" name="Footer Placeholder 4"/>
          <p:cNvSpPr>
            <a:spLocks noGrp="1"/>
          </p:cNvSpPr>
          <p:nvPr>
            <p:ph type="ftr" sz="quarter" idx="11"/>
          </p:nvPr>
        </p:nvSpPr>
        <p:spPr/>
        <p:txBody>
          <a:bodyPr/>
          <a:lstStyle/>
          <a:p>
            <a:pPr lvl="0"/>
            <a:endParaRPr lang="ru-RU"/>
          </a:p>
        </p:txBody>
      </p:sp>
      <p:sp>
        <p:nvSpPr>
          <p:cNvPr id="6" name="Slide Number Placeholder 5"/>
          <p:cNvSpPr>
            <a:spLocks noGrp="1"/>
          </p:cNvSpPr>
          <p:nvPr>
            <p:ph type="sldNum" sz="quarter" idx="12"/>
          </p:nvPr>
        </p:nvSpPr>
        <p:spPr/>
        <p:txBody>
          <a:bodyPr/>
          <a:lstStyle/>
          <a:p>
            <a:pPr lvl="0"/>
            <a:fld id="{AA130BF7-D0B1-4F5A-9782-D1E646FA2F50}" type="slidenum">
              <a:rPr lang="ru-RU" smtClean="0"/>
              <a:pPr lvl="0"/>
              <a:t>‹#›</a:t>
            </a:fld>
            <a:endParaRPr lang="ru-RU"/>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64D2BFE-E505-4C2E-B8CB-FA9FF8F0ED63}" type="datetimeFigureOut">
              <a:rPr lang="ru-RU" smtClean="0"/>
              <a:pPr/>
              <a:t>28.11.2020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5FC55A4-8ACC-43DF-A24B-D49B718DE3C6}" type="slidenum">
              <a:rPr lang="ru-RU" smtClean="0"/>
              <a:pPr/>
              <a:t>‹#›</a:t>
            </a:fld>
            <a:endParaRPr lang="ru-RU"/>
          </a:p>
        </p:txBody>
      </p:sp>
    </p:spTree>
    <p:extLst>
      <p:ext uri="{BB962C8B-B14F-4D97-AF65-F5344CB8AC3E}">
        <p14:creationId xmlns:p14="http://schemas.microsoft.com/office/powerpoint/2010/main" xmlns="" val="14162257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64D2BFE-E505-4C2E-B8CB-FA9FF8F0ED63}" type="datetimeFigureOut">
              <a:rPr lang="ru-RU" smtClean="0"/>
              <a:pPr/>
              <a:t>28.11.2020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5FC55A4-8ACC-43DF-A24B-D49B718DE3C6}" type="slidenum">
              <a:rPr lang="ru-RU" smtClean="0"/>
              <a:pPr/>
              <a:t>‹#›</a:t>
            </a:fld>
            <a:endParaRPr lang="ru-RU"/>
          </a:p>
        </p:txBody>
      </p:sp>
    </p:spTree>
    <p:extLst>
      <p:ext uri="{BB962C8B-B14F-4D97-AF65-F5344CB8AC3E}">
        <p14:creationId xmlns:p14="http://schemas.microsoft.com/office/powerpoint/2010/main" xmlns="" val="38662257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64D2BFE-E505-4C2E-B8CB-FA9FF8F0ED63}" type="datetimeFigureOut">
              <a:rPr lang="ru-RU" smtClean="0"/>
              <a:pPr/>
              <a:t>28.11.2020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5FC55A4-8ACC-43DF-A24B-D49B718DE3C6}" type="slidenum">
              <a:rPr lang="ru-RU" smtClean="0"/>
              <a:pPr/>
              <a:t>‹#›</a:t>
            </a:fld>
            <a:endParaRPr lang="ru-RU"/>
          </a:p>
        </p:txBody>
      </p:sp>
    </p:spTree>
    <p:extLst>
      <p:ext uri="{BB962C8B-B14F-4D97-AF65-F5344CB8AC3E}">
        <p14:creationId xmlns:p14="http://schemas.microsoft.com/office/powerpoint/2010/main" xmlns="" val="1310975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64D2BFE-E505-4C2E-B8CB-FA9FF8F0ED63}" type="datetimeFigureOut">
              <a:rPr lang="ru-RU" smtClean="0"/>
              <a:pPr/>
              <a:t>28.11.2020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5FC55A4-8ACC-43DF-A24B-D49B718DE3C6}" type="slidenum">
              <a:rPr lang="ru-RU" smtClean="0"/>
              <a:pPr/>
              <a:t>‹#›</a:t>
            </a:fld>
            <a:endParaRPr lang="ru-RU"/>
          </a:p>
        </p:txBody>
      </p:sp>
    </p:spTree>
    <p:extLst>
      <p:ext uri="{BB962C8B-B14F-4D97-AF65-F5344CB8AC3E}">
        <p14:creationId xmlns:p14="http://schemas.microsoft.com/office/powerpoint/2010/main" xmlns="" val="4966538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64D2BFE-E505-4C2E-B8CB-FA9FF8F0ED63}" type="datetimeFigureOut">
              <a:rPr lang="ru-RU" smtClean="0"/>
              <a:pPr/>
              <a:t>28.11.2020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5FC55A4-8ACC-43DF-A24B-D49B718DE3C6}" type="slidenum">
              <a:rPr lang="ru-RU" smtClean="0"/>
              <a:pPr/>
              <a:t>‹#›</a:t>
            </a:fld>
            <a:endParaRPr lang="ru-RU"/>
          </a:p>
        </p:txBody>
      </p:sp>
    </p:spTree>
    <p:extLst>
      <p:ext uri="{BB962C8B-B14F-4D97-AF65-F5344CB8AC3E}">
        <p14:creationId xmlns:p14="http://schemas.microsoft.com/office/powerpoint/2010/main" xmlns="" val="1955136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64D2BFE-E505-4C2E-B8CB-FA9FF8F0ED63}" type="datetimeFigureOut">
              <a:rPr lang="ru-RU" smtClean="0"/>
              <a:pPr/>
              <a:t>28.11.2020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5FC55A4-8ACC-43DF-A24B-D49B718DE3C6}" type="slidenum">
              <a:rPr lang="ru-RU" smtClean="0"/>
              <a:pPr/>
              <a:t>‹#›</a:t>
            </a:fld>
            <a:endParaRPr lang="ru-RU"/>
          </a:p>
        </p:txBody>
      </p:sp>
    </p:spTree>
    <p:extLst>
      <p:ext uri="{BB962C8B-B14F-4D97-AF65-F5344CB8AC3E}">
        <p14:creationId xmlns:p14="http://schemas.microsoft.com/office/powerpoint/2010/main" xmlns="" val="5800913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64D2BFE-E505-4C2E-B8CB-FA9FF8F0ED63}" type="datetimeFigureOut">
              <a:rPr lang="ru-RU" smtClean="0"/>
              <a:pPr/>
              <a:t>28.11.2020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5FC55A4-8ACC-43DF-A24B-D49B718DE3C6}" type="slidenum">
              <a:rPr lang="ru-RU" smtClean="0"/>
              <a:pPr/>
              <a:t>‹#›</a:t>
            </a:fld>
            <a:endParaRPr lang="ru-RU"/>
          </a:p>
        </p:txBody>
      </p:sp>
    </p:spTree>
    <p:extLst>
      <p:ext uri="{BB962C8B-B14F-4D97-AF65-F5344CB8AC3E}">
        <p14:creationId xmlns:p14="http://schemas.microsoft.com/office/powerpoint/2010/main" xmlns="" val="32162143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64D2BFE-E505-4C2E-B8CB-FA9FF8F0ED63}" type="datetimeFigureOut">
              <a:rPr lang="ru-RU" smtClean="0"/>
              <a:pPr/>
              <a:t>28.11.2020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5FC55A4-8ACC-43DF-A24B-D49B718DE3C6}" type="slidenum">
              <a:rPr lang="ru-RU" smtClean="0"/>
              <a:pPr/>
              <a:t>‹#›</a:t>
            </a:fld>
            <a:endParaRPr lang="ru-RU"/>
          </a:p>
        </p:txBody>
      </p:sp>
    </p:spTree>
    <p:extLst>
      <p:ext uri="{BB962C8B-B14F-4D97-AF65-F5344CB8AC3E}">
        <p14:creationId xmlns:p14="http://schemas.microsoft.com/office/powerpoint/2010/main" xmlns="" val="4045496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lvl="0"/>
            <a:fld id="{7054874F-AC00-466B-9D77-32CBDF4F6257}" type="datetime1">
              <a:rPr lang="ru-RU" smtClean="0"/>
              <a:pPr lvl="0"/>
              <a:t>28.11.2020</a:t>
            </a:fld>
            <a:endParaRPr lang="ru-RU"/>
          </a:p>
        </p:txBody>
      </p:sp>
      <p:sp>
        <p:nvSpPr>
          <p:cNvPr id="5" name="Footer Placeholder 4"/>
          <p:cNvSpPr>
            <a:spLocks noGrp="1"/>
          </p:cNvSpPr>
          <p:nvPr>
            <p:ph type="ftr" sz="quarter" idx="11"/>
          </p:nvPr>
        </p:nvSpPr>
        <p:spPr/>
        <p:txBody>
          <a:bodyPr/>
          <a:lstStyle/>
          <a:p>
            <a:pPr lvl="0"/>
            <a:endParaRPr lang="ru-RU"/>
          </a:p>
        </p:txBody>
      </p:sp>
      <p:sp>
        <p:nvSpPr>
          <p:cNvPr id="6" name="Slide Number Placeholder 5"/>
          <p:cNvSpPr>
            <a:spLocks noGrp="1"/>
          </p:cNvSpPr>
          <p:nvPr>
            <p:ph type="sldNum" sz="quarter" idx="12"/>
          </p:nvPr>
        </p:nvSpPr>
        <p:spPr/>
        <p:txBody>
          <a:bodyPr/>
          <a:lstStyle/>
          <a:p>
            <a:pPr lvl="0"/>
            <a:fld id="{8A5AA4A7-F28A-4A68-9758-EDE970B1791F}" type="slidenum">
              <a:rPr lang="ru-RU" smtClean="0"/>
              <a:pPr lvl="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64D2BFE-E505-4C2E-B8CB-FA9FF8F0ED63}" type="datetimeFigureOut">
              <a:rPr lang="ru-RU" smtClean="0"/>
              <a:pPr/>
              <a:t>28.11.2020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5FC55A4-8ACC-43DF-A24B-D49B718DE3C6}" type="slidenum">
              <a:rPr lang="ru-RU" smtClean="0"/>
              <a:pPr/>
              <a:t>‹#›</a:t>
            </a:fld>
            <a:endParaRPr lang="ru-RU"/>
          </a:p>
        </p:txBody>
      </p:sp>
    </p:spTree>
    <p:extLst>
      <p:ext uri="{BB962C8B-B14F-4D97-AF65-F5344CB8AC3E}">
        <p14:creationId xmlns:p14="http://schemas.microsoft.com/office/powerpoint/2010/main" xmlns="" val="25109957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64D2BFE-E505-4C2E-B8CB-FA9FF8F0ED63}" type="datetimeFigureOut">
              <a:rPr lang="ru-RU" smtClean="0"/>
              <a:pPr/>
              <a:t>28.11.2020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5FC55A4-8ACC-43DF-A24B-D49B718DE3C6}" type="slidenum">
              <a:rPr lang="ru-RU" smtClean="0"/>
              <a:pPr/>
              <a:t>‹#›</a:t>
            </a:fld>
            <a:endParaRPr lang="ru-RU"/>
          </a:p>
        </p:txBody>
      </p:sp>
    </p:spTree>
    <p:extLst>
      <p:ext uri="{BB962C8B-B14F-4D97-AF65-F5344CB8AC3E}">
        <p14:creationId xmlns:p14="http://schemas.microsoft.com/office/powerpoint/2010/main" xmlns="" val="42064918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64D2BFE-E505-4C2E-B8CB-FA9FF8F0ED63}" type="datetimeFigureOut">
              <a:rPr lang="ru-RU" smtClean="0"/>
              <a:pPr/>
              <a:t>28.11.2020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5FC55A4-8ACC-43DF-A24B-D49B718DE3C6}" type="slidenum">
              <a:rPr lang="ru-RU" smtClean="0"/>
              <a:pPr/>
              <a:t>‹#›</a:t>
            </a:fld>
            <a:endParaRPr lang="ru-RU"/>
          </a:p>
        </p:txBody>
      </p:sp>
    </p:spTree>
    <p:extLst>
      <p:ext uri="{BB962C8B-B14F-4D97-AF65-F5344CB8AC3E}">
        <p14:creationId xmlns:p14="http://schemas.microsoft.com/office/powerpoint/2010/main" xmlns="" val="3878190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lvl="0"/>
            <a:fld id="{7054874F-AC00-466B-9D77-32CBDF4F6257}" type="datetime1">
              <a:rPr lang="ru-RU" smtClean="0"/>
              <a:pPr lvl="0"/>
              <a:t>28.11.2020</a:t>
            </a:fld>
            <a:endParaRPr lang="ru-RU"/>
          </a:p>
        </p:txBody>
      </p:sp>
      <p:sp>
        <p:nvSpPr>
          <p:cNvPr id="5" name="Footer Placeholder 4"/>
          <p:cNvSpPr>
            <a:spLocks noGrp="1"/>
          </p:cNvSpPr>
          <p:nvPr>
            <p:ph type="ftr" sz="quarter" idx="11"/>
          </p:nvPr>
        </p:nvSpPr>
        <p:spPr/>
        <p:txBody>
          <a:bodyPr/>
          <a:lstStyle/>
          <a:p>
            <a:pPr lvl="0"/>
            <a:endParaRPr lang="ru-RU"/>
          </a:p>
        </p:txBody>
      </p:sp>
      <p:sp>
        <p:nvSpPr>
          <p:cNvPr id="6" name="Slide Number Placeholder 5"/>
          <p:cNvSpPr>
            <a:spLocks noGrp="1"/>
          </p:cNvSpPr>
          <p:nvPr>
            <p:ph type="sldNum" sz="quarter" idx="12"/>
          </p:nvPr>
        </p:nvSpPr>
        <p:spPr/>
        <p:txBody>
          <a:bodyPr/>
          <a:lstStyle/>
          <a:p>
            <a:pPr lvl="0"/>
            <a:fld id="{3B0C69BC-766B-4003-9351-CAC36B83DB22}" type="slidenum">
              <a:rPr lang="ru-RU" smtClean="0"/>
              <a:pPr lvl="0"/>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lvl="0"/>
            <a:fld id="{7054874F-AC00-466B-9D77-32CBDF4F6257}" type="datetime1">
              <a:rPr lang="ru-RU" smtClean="0"/>
              <a:pPr lvl="0"/>
              <a:t>28.11.2020</a:t>
            </a:fld>
            <a:endParaRPr lang="ru-RU"/>
          </a:p>
        </p:txBody>
      </p:sp>
      <p:sp>
        <p:nvSpPr>
          <p:cNvPr id="6" name="Footer Placeholder 5"/>
          <p:cNvSpPr>
            <a:spLocks noGrp="1"/>
          </p:cNvSpPr>
          <p:nvPr>
            <p:ph type="ftr" sz="quarter" idx="11"/>
          </p:nvPr>
        </p:nvSpPr>
        <p:spPr/>
        <p:txBody>
          <a:bodyPr/>
          <a:lstStyle/>
          <a:p>
            <a:pPr lvl="0"/>
            <a:endParaRPr lang="ru-RU"/>
          </a:p>
        </p:txBody>
      </p:sp>
      <p:sp>
        <p:nvSpPr>
          <p:cNvPr id="7" name="Slide Number Placeholder 6"/>
          <p:cNvSpPr>
            <a:spLocks noGrp="1"/>
          </p:cNvSpPr>
          <p:nvPr>
            <p:ph type="sldNum" sz="quarter" idx="12"/>
          </p:nvPr>
        </p:nvSpPr>
        <p:spPr/>
        <p:txBody>
          <a:bodyPr/>
          <a:lstStyle/>
          <a:p>
            <a:pPr lvl="0"/>
            <a:fld id="{780AB0C5-C0CE-44E7-8E5D-2E96AABA1EB6}" type="slidenum">
              <a:rPr lang="ru-RU" smtClean="0"/>
              <a:pPr lvl="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lvl="0"/>
            <a:fld id="{7054874F-AC00-466B-9D77-32CBDF4F6257}" type="datetime1">
              <a:rPr lang="ru-RU" smtClean="0"/>
              <a:pPr lvl="0"/>
              <a:t>28.11.2020</a:t>
            </a:fld>
            <a:endParaRPr lang="ru-RU"/>
          </a:p>
        </p:txBody>
      </p:sp>
      <p:sp>
        <p:nvSpPr>
          <p:cNvPr id="8" name="Footer Placeholder 7"/>
          <p:cNvSpPr>
            <a:spLocks noGrp="1"/>
          </p:cNvSpPr>
          <p:nvPr>
            <p:ph type="ftr" sz="quarter" idx="11"/>
          </p:nvPr>
        </p:nvSpPr>
        <p:spPr/>
        <p:txBody>
          <a:bodyPr/>
          <a:lstStyle/>
          <a:p>
            <a:pPr lvl="0"/>
            <a:endParaRPr lang="ru-RU"/>
          </a:p>
        </p:txBody>
      </p:sp>
      <p:sp>
        <p:nvSpPr>
          <p:cNvPr id="9" name="Slide Number Placeholder 8"/>
          <p:cNvSpPr>
            <a:spLocks noGrp="1"/>
          </p:cNvSpPr>
          <p:nvPr>
            <p:ph type="sldNum" sz="quarter" idx="12"/>
          </p:nvPr>
        </p:nvSpPr>
        <p:spPr/>
        <p:txBody>
          <a:bodyPr/>
          <a:lstStyle/>
          <a:p>
            <a:pPr lvl="0"/>
            <a:fld id="{299DDC20-0046-405E-AE6F-E88E5BCB6FBD}" type="slidenum">
              <a:rPr lang="ru-RU" smtClean="0"/>
              <a:pPr lvl="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pPr lvl="0"/>
            <a:fld id="{7054874F-AC00-466B-9D77-32CBDF4F6257}" type="datetime1">
              <a:rPr lang="ru-RU" smtClean="0"/>
              <a:pPr lvl="0"/>
              <a:t>28.11.2020</a:t>
            </a:fld>
            <a:endParaRPr lang="ru-RU"/>
          </a:p>
        </p:txBody>
      </p:sp>
      <p:sp>
        <p:nvSpPr>
          <p:cNvPr id="4" name="Footer Placeholder 3"/>
          <p:cNvSpPr>
            <a:spLocks noGrp="1"/>
          </p:cNvSpPr>
          <p:nvPr>
            <p:ph type="ftr" sz="quarter" idx="11"/>
          </p:nvPr>
        </p:nvSpPr>
        <p:spPr/>
        <p:txBody>
          <a:bodyPr/>
          <a:lstStyle/>
          <a:p>
            <a:pPr lvl="0"/>
            <a:endParaRPr lang="ru-RU"/>
          </a:p>
        </p:txBody>
      </p:sp>
      <p:sp>
        <p:nvSpPr>
          <p:cNvPr id="5" name="Slide Number Placeholder 4"/>
          <p:cNvSpPr>
            <a:spLocks noGrp="1"/>
          </p:cNvSpPr>
          <p:nvPr>
            <p:ph type="sldNum" sz="quarter" idx="12"/>
          </p:nvPr>
        </p:nvSpPr>
        <p:spPr/>
        <p:txBody>
          <a:bodyPr/>
          <a:lstStyle/>
          <a:p>
            <a:pPr lvl="0"/>
            <a:fld id="{E4F7EF30-A8A7-4D5C-884B-1F9DAFF1D0EE}" type="slidenum">
              <a:rPr lang="ru-RU" smtClean="0"/>
              <a:pPr lvl="0"/>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fld id="{7054874F-AC00-466B-9D77-32CBDF4F6257}" type="datetime1">
              <a:rPr lang="ru-RU" smtClean="0"/>
              <a:pPr lvl="0"/>
              <a:t>28.11.2020</a:t>
            </a:fld>
            <a:endParaRPr lang="ru-RU"/>
          </a:p>
        </p:txBody>
      </p:sp>
      <p:sp>
        <p:nvSpPr>
          <p:cNvPr id="3" name="Footer Placeholder 2"/>
          <p:cNvSpPr>
            <a:spLocks noGrp="1"/>
          </p:cNvSpPr>
          <p:nvPr>
            <p:ph type="ftr" sz="quarter" idx="11"/>
          </p:nvPr>
        </p:nvSpPr>
        <p:spPr/>
        <p:txBody>
          <a:bodyPr/>
          <a:lstStyle/>
          <a:p>
            <a:pPr lvl="0"/>
            <a:endParaRPr lang="ru-RU"/>
          </a:p>
        </p:txBody>
      </p:sp>
      <p:sp>
        <p:nvSpPr>
          <p:cNvPr id="4" name="Slide Number Placeholder 3"/>
          <p:cNvSpPr>
            <a:spLocks noGrp="1"/>
          </p:cNvSpPr>
          <p:nvPr>
            <p:ph type="sldNum" sz="quarter" idx="12"/>
          </p:nvPr>
        </p:nvSpPr>
        <p:spPr/>
        <p:txBody>
          <a:bodyPr/>
          <a:lstStyle/>
          <a:p>
            <a:pPr lvl="0"/>
            <a:fld id="{8C2F3D80-5220-4A9E-807D-BEF0A6DCBC56}" type="slidenum">
              <a:rPr lang="ru-RU" smtClean="0"/>
              <a:pPr lvl="0"/>
              <a:t>‹#›</a:t>
            </a:fld>
            <a:endParaRPr lang="ru-RU"/>
          </a:p>
        </p:txBody>
      </p:sp>
    </p:spTree>
  </p:cSld>
  <p:clrMapOvr>
    <a:masterClrMapping/>
  </p:clrMapOvr>
  <p:timing>
    <p:tnLst>
      <p:par>
        <p:cTn id="1" dur="indefinite" restart="never" nodeType="tmRoot"/>
      </p:par>
    </p:tnLst>
  </p:timing>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lvl="0"/>
            <a:fld id="{7054874F-AC00-466B-9D77-32CBDF4F6257}" type="datetime1">
              <a:rPr lang="ru-RU" smtClean="0"/>
              <a:pPr lvl="0"/>
              <a:t>28.11.2020</a:t>
            </a:fld>
            <a:endParaRPr lang="ru-RU"/>
          </a:p>
        </p:txBody>
      </p:sp>
      <p:sp>
        <p:nvSpPr>
          <p:cNvPr id="6" name="Footer Placeholder 5"/>
          <p:cNvSpPr>
            <a:spLocks noGrp="1"/>
          </p:cNvSpPr>
          <p:nvPr>
            <p:ph type="ftr" sz="quarter" idx="11"/>
          </p:nvPr>
        </p:nvSpPr>
        <p:spPr/>
        <p:txBody>
          <a:bodyPr/>
          <a:lstStyle/>
          <a:p>
            <a:pPr lvl="0"/>
            <a:endParaRPr lang="ru-RU"/>
          </a:p>
        </p:txBody>
      </p:sp>
      <p:sp>
        <p:nvSpPr>
          <p:cNvPr id="7" name="Slide Number Placeholder 6"/>
          <p:cNvSpPr>
            <a:spLocks noGrp="1"/>
          </p:cNvSpPr>
          <p:nvPr>
            <p:ph type="sldNum" sz="quarter" idx="12"/>
          </p:nvPr>
        </p:nvSpPr>
        <p:spPr/>
        <p:txBody>
          <a:bodyPr/>
          <a:lstStyle/>
          <a:p>
            <a:pPr lvl="0"/>
            <a:fld id="{428EE7A1-2380-4005-A459-91BC87FF358A}" type="slidenum">
              <a:rPr lang="ru-RU" smtClean="0"/>
              <a:pPr lvl="0"/>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lvl="0"/>
            <a:fld id="{7054874F-AC00-466B-9D77-32CBDF4F6257}" type="datetime1">
              <a:rPr lang="ru-RU" smtClean="0"/>
              <a:pPr lvl="0"/>
              <a:t>28.11.2020</a:t>
            </a:fld>
            <a:endParaRPr lang="ru-RU"/>
          </a:p>
        </p:txBody>
      </p:sp>
      <p:sp>
        <p:nvSpPr>
          <p:cNvPr id="6" name="Footer Placeholder 5"/>
          <p:cNvSpPr>
            <a:spLocks noGrp="1"/>
          </p:cNvSpPr>
          <p:nvPr>
            <p:ph type="ftr" sz="quarter" idx="11"/>
          </p:nvPr>
        </p:nvSpPr>
        <p:spPr/>
        <p:txBody>
          <a:bodyPr/>
          <a:lstStyle/>
          <a:p>
            <a:pPr lvl="0"/>
            <a:endParaRPr lang="ru-RU"/>
          </a:p>
        </p:txBody>
      </p:sp>
      <p:sp>
        <p:nvSpPr>
          <p:cNvPr id="7" name="Slide Number Placeholder 6"/>
          <p:cNvSpPr>
            <a:spLocks noGrp="1"/>
          </p:cNvSpPr>
          <p:nvPr>
            <p:ph type="sldNum" sz="quarter" idx="12"/>
          </p:nvPr>
        </p:nvSpPr>
        <p:spPr/>
        <p:txBody>
          <a:bodyPr/>
          <a:lstStyle/>
          <a:p>
            <a:pPr lvl="0"/>
            <a:fld id="{3B84E61C-1CA6-45A8-921E-9CAD227031F7}" type="slidenum">
              <a:rPr lang="ru-RU" smtClean="0"/>
              <a:pPr lvl="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pPr lvl="0"/>
            <a:fld id="{635DC5F2-62C2-4D19-815F-F4B2A965CBF8}" type="datetime1">
              <a:rPr lang="ru-RU" smtClean="0"/>
              <a:pPr lvl="0"/>
              <a:t>28.11.2020</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pPr lvl="0"/>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pPr lvl="0"/>
            <a:fld id="{28A82A95-AEDF-4EA2-A9D8-981751BDB235}" type="slidenum">
              <a:rPr lang="ru-RU" smtClean="0"/>
              <a:pPr lvl="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4D2BFE-E505-4C2E-B8CB-FA9FF8F0ED63}" type="datetimeFigureOut">
              <a:rPr lang="ru-RU" smtClean="0"/>
              <a:pPr/>
              <a:t>28.11.2020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FC55A4-8ACC-43DF-A24B-D49B718DE3C6}" type="slidenum">
              <a:rPr lang="ru-RU" smtClean="0"/>
              <a:pPr/>
              <a:t>‹#›</a:t>
            </a:fld>
            <a:endParaRPr lang="ru-RU"/>
          </a:p>
        </p:txBody>
      </p:sp>
    </p:spTree>
    <p:extLst>
      <p:ext uri="{BB962C8B-B14F-4D97-AF65-F5344CB8AC3E}">
        <p14:creationId xmlns:p14="http://schemas.microsoft.com/office/powerpoint/2010/main" xmlns="" val="37423539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13.xml"/><Relationship Id="rId5" Type="http://schemas.openxmlformats.org/officeDocument/2006/relationships/image" Target="../media/image35.png"/><Relationship Id="rId4" Type="http://schemas.openxmlformats.org/officeDocument/2006/relationships/image" Target="../media/image34.png"/></Relationships>
</file>

<file path=ppt/slides/_rels/slide4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3" name="Picture 2" descr="D:\WORKs\рабочие ПРОЕКТЫ\успех\моребаннер1.jpg"/>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1" y="142757"/>
            <a:ext cx="9144001" cy="1928921"/>
          </a:xfrm>
          <a:prstGeom prst="rect">
            <a:avLst/>
          </a:prstGeom>
          <a:noFill/>
          <a:ln>
            <a:solidFill>
              <a:srgbClr val="002060"/>
            </a:solidFill>
          </a:ln>
          <a:extLst>
            <a:ext uri="{909E8E84-426E-40DD-AFC4-6F175D3DCCD1}">
              <a14:hiddenFill xmlns="" xmlns:a14="http://schemas.microsoft.com/office/drawing/2010/main">
                <a:solidFill>
                  <a:srgbClr val="FFFFFF"/>
                </a:solidFill>
              </a14:hiddenFill>
            </a:ext>
          </a:extLst>
        </p:spPr>
      </p:pic>
      <p:sp>
        <p:nvSpPr>
          <p:cNvPr id="4" name="Заголовок 1"/>
          <p:cNvSpPr txBox="1">
            <a:spLocks/>
          </p:cNvSpPr>
          <p:nvPr/>
        </p:nvSpPr>
        <p:spPr>
          <a:xfrm>
            <a:off x="285720" y="2143116"/>
            <a:ext cx="8229600" cy="1143000"/>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sz="4400" b="1" i="0" u="none" strike="noStrike" kern="1200" cap="none" spc="0" normalizeH="0" baseline="0" noProof="0" dirty="0" smtClean="0">
                <a:ln w="12700">
                  <a:solidFill>
                    <a:srgbClr val="002060"/>
                  </a:solidFill>
                  <a:prstDash val="solid"/>
                </a:ln>
                <a:solidFill>
                  <a:srgbClr val="00B0F0"/>
                </a:solidFill>
                <a:effectLst>
                  <a:outerShdw blurRad="41275" dist="20320" dir="1800000" algn="tl" rotWithShape="0">
                    <a:srgbClr val="000000">
                      <a:alpha val="40000"/>
                    </a:srgbClr>
                  </a:outerShdw>
                </a:effectLst>
                <a:uLnTx/>
                <a:uFillTx/>
                <a:latin typeface="+mj-lt"/>
                <a:ea typeface="+mj-ea"/>
                <a:cs typeface="+mj-cs"/>
              </a:rPr>
              <a:t>Цель работы гимназии                      </a:t>
            </a:r>
            <a:endParaRPr kumimoji="0" lang="ru-RU" sz="4400" b="1" i="0" u="none" strike="noStrike" kern="1200" cap="none" spc="0" normalizeH="0" baseline="0" noProof="0" dirty="0">
              <a:ln w="12700">
                <a:solidFill>
                  <a:srgbClr val="002060"/>
                </a:solidFill>
                <a:prstDash val="solid"/>
              </a:ln>
              <a:solidFill>
                <a:srgbClr val="00B0F0"/>
              </a:solidFill>
              <a:effectLst>
                <a:outerShdw blurRad="41275" dist="20320" dir="1800000" algn="tl" rotWithShape="0">
                  <a:srgbClr val="000000">
                    <a:alpha val="40000"/>
                  </a:srgbClr>
                </a:outerShdw>
              </a:effectLst>
              <a:uLnTx/>
              <a:uFillTx/>
              <a:latin typeface="+mj-lt"/>
              <a:ea typeface="+mj-ea"/>
              <a:cs typeface="+mj-cs"/>
            </a:endParaRPr>
          </a:p>
        </p:txBody>
      </p:sp>
      <p:sp>
        <p:nvSpPr>
          <p:cNvPr id="5" name="Объект 2"/>
          <p:cNvSpPr txBox="1">
            <a:spLocks/>
          </p:cNvSpPr>
          <p:nvPr/>
        </p:nvSpPr>
        <p:spPr>
          <a:xfrm>
            <a:off x="323528" y="2801448"/>
            <a:ext cx="8820472" cy="1841998"/>
          </a:xfrm>
          <a:prstGeom prst="rect">
            <a:avLst/>
          </a:prstGeom>
        </p:spPr>
        <p:txBody>
          <a:bodyPr>
            <a:normAutofit fontScale="70000" lnSpcReduction="20000"/>
          </a:bodyPr>
          <a:lstStyle/>
          <a:p>
            <a:pPr lvl="0">
              <a:spcBef>
                <a:spcPct val="20000"/>
              </a:spcBef>
              <a:defRPr/>
            </a:pPr>
            <a:r>
              <a:rPr kumimoji="0" lang="ru-RU" sz="4000" b="1" i="0" u="none" strike="noStrike" kern="1200" cap="none" spc="0" normalizeH="0" baseline="0" noProof="0" dirty="0" smtClean="0">
                <a:ln>
                  <a:noFill/>
                </a:ln>
                <a:solidFill>
                  <a:srgbClr val="002060"/>
                </a:solidFill>
                <a:effectLst/>
                <a:uLnTx/>
                <a:uFillTx/>
                <a:latin typeface="+mn-lt"/>
                <a:ea typeface="+mn-ea"/>
                <a:cs typeface="+mn-cs"/>
              </a:rPr>
              <a:t>создание условий для формирования </a:t>
            </a:r>
            <a:r>
              <a:rPr lang="ru-RU" sz="4000" b="1" dirty="0" smtClean="0">
                <a:solidFill>
                  <a:srgbClr val="002060"/>
                </a:solidFill>
              </a:rPr>
              <a:t>готовности и способности учащихся к саморазвитию и личностному самоопределению (к социальному и личностному развитию)</a:t>
            </a:r>
          </a:p>
        </p:txBody>
      </p:sp>
      <p:sp>
        <p:nvSpPr>
          <p:cNvPr id="6" name="Прямоугольник 5"/>
          <p:cNvSpPr/>
          <p:nvPr/>
        </p:nvSpPr>
        <p:spPr>
          <a:xfrm>
            <a:off x="357158" y="4429132"/>
            <a:ext cx="8643998" cy="2123658"/>
          </a:xfrm>
          <a:prstGeom prst="rect">
            <a:avLst/>
          </a:prstGeom>
        </p:spPr>
        <p:txBody>
          <a:bodyPr wrap="square">
            <a:spAutoFit/>
          </a:bodyPr>
          <a:lstStyle/>
          <a:p>
            <a:pPr lvl="0" eaLnBrk="0" fontAlgn="base" hangingPunct="0">
              <a:spcBef>
                <a:spcPct val="0"/>
              </a:spcBef>
              <a:spcAft>
                <a:spcPct val="0"/>
              </a:spcAft>
            </a:pPr>
            <a:r>
              <a:rPr lang="ru-RU" sz="3200" b="1" dirty="0" smtClean="0">
                <a:ln w="12700">
                  <a:solidFill>
                    <a:srgbClr val="002060"/>
                  </a:solidFill>
                  <a:prstDash val="solid"/>
                </a:ln>
                <a:solidFill>
                  <a:srgbClr val="00B0F0"/>
                </a:solidFill>
                <a:effectLst>
                  <a:outerShdw blurRad="41275" dist="20320" dir="1800000" algn="tl" rotWithShape="0">
                    <a:srgbClr val="000000">
                      <a:alpha val="40000"/>
                    </a:srgbClr>
                  </a:outerShdw>
                </a:effectLst>
                <a:latin typeface="+mj-lt"/>
                <a:ea typeface="+mj-ea"/>
                <a:cs typeface="+mj-cs"/>
              </a:rPr>
              <a:t>Задачи </a:t>
            </a:r>
            <a:r>
              <a:rPr lang="ru-RU" sz="2000" b="1" dirty="0" smtClean="0">
                <a:solidFill>
                  <a:srgbClr val="002060"/>
                </a:solidFill>
              </a:rPr>
              <a:t>– формирование у учащихся: </a:t>
            </a:r>
          </a:p>
          <a:p>
            <a:pPr lvl="0" eaLnBrk="0" fontAlgn="base" hangingPunct="0">
              <a:spcBef>
                <a:spcPct val="0"/>
              </a:spcBef>
              <a:spcAft>
                <a:spcPct val="0"/>
              </a:spcAft>
            </a:pPr>
            <a:r>
              <a:rPr lang="ru-RU" sz="2000" b="1" dirty="0" smtClean="0">
                <a:solidFill>
                  <a:srgbClr val="002060"/>
                </a:solidFill>
              </a:rPr>
              <a:t>- готовности сделать правильный осознанный выбор своей будущей профессии;</a:t>
            </a:r>
          </a:p>
          <a:p>
            <a:pPr lvl="0" eaLnBrk="0" fontAlgn="base" hangingPunct="0">
              <a:spcBef>
                <a:spcPct val="0"/>
              </a:spcBef>
              <a:spcAft>
                <a:spcPct val="0"/>
              </a:spcAft>
            </a:pPr>
            <a:r>
              <a:rPr lang="ru-RU" sz="2000" b="1" dirty="0" smtClean="0">
                <a:solidFill>
                  <a:srgbClr val="002060"/>
                </a:solidFill>
              </a:rPr>
              <a:t>- готовности к успешному продолжению образования по избранному профилю (направлению) после окончания школы; </a:t>
            </a:r>
          </a:p>
          <a:p>
            <a:pPr lvl="0" eaLnBrk="0" fontAlgn="base" hangingPunct="0">
              <a:spcBef>
                <a:spcPct val="0"/>
              </a:spcBef>
              <a:spcAft>
                <a:spcPct val="0"/>
              </a:spcAft>
            </a:pPr>
            <a:r>
              <a:rPr lang="ru-RU" sz="2000" b="1" dirty="0" smtClean="0">
                <a:solidFill>
                  <a:srgbClr val="002060"/>
                </a:solidFill>
              </a:rPr>
              <a:t>- готовности к самореализации в современном социуме.</a:t>
            </a:r>
          </a:p>
        </p:txBody>
      </p:sp>
    </p:spTree>
    <p:extLst>
      <p:ext uri="{BB962C8B-B14F-4D97-AF65-F5344CB8AC3E}">
        <p14:creationId xmlns="" xmlns:p14="http://schemas.microsoft.com/office/powerpoint/2010/main" val="151226314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Заголовок 1"/>
          <p:cNvSpPr>
            <a:spLocks noGrp="1"/>
          </p:cNvSpPr>
          <p:nvPr>
            <p:ph type="title"/>
          </p:nvPr>
        </p:nvSpPr>
        <p:spPr>
          <a:xfrm>
            <a:off x="457200" y="274638"/>
            <a:ext cx="8229600" cy="1354137"/>
          </a:xfrm>
        </p:spPr>
        <p:txBody>
          <a:bodyPr/>
          <a:lstStyle/>
          <a:p>
            <a:pPr>
              <a:buNone/>
            </a:pPr>
            <a:r>
              <a:rPr lang="ru-RU" dirty="0" smtClean="0"/>
              <a:t>Характеристика контингента обучающихся</a:t>
            </a:r>
          </a:p>
        </p:txBody>
      </p:sp>
      <p:pic>
        <p:nvPicPr>
          <p:cNvPr id="22531" name="Picture 2"/>
          <p:cNvPicPr>
            <a:picLocks noGrp="1" noChangeAspect="1" noChangeArrowheads="1"/>
          </p:cNvPicPr>
          <p:nvPr>
            <p:ph idx="4294967295"/>
          </p:nvPr>
        </p:nvPicPr>
        <p:blipFill>
          <a:blip r:embed="rId2"/>
          <a:srcRect/>
          <a:stretch>
            <a:fillRect/>
          </a:stretch>
        </p:blipFill>
        <p:spPr>
          <a:xfrm>
            <a:off x="395288" y="1752618"/>
            <a:ext cx="8424862" cy="424815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a:xfrm>
            <a:off x="0" y="609600"/>
            <a:ext cx="8929718" cy="4267200"/>
          </a:xfrm>
        </p:spPr>
        <p:txBody>
          <a:bodyPr anchor="t">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ru-RU" sz="5400" dirty="0"/>
              <a:t>Результаты учебной деятельности </a:t>
            </a:r>
            <a:r>
              <a:rPr lang="ru-RU" sz="5400" dirty="0" smtClean="0"/>
              <a:t/>
            </a:r>
            <a:br>
              <a:rPr lang="ru-RU" sz="5400" dirty="0" smtClean="0"/>
            </a:br>
            <a:r>
              <a:rPr lang="ru-RU" sz="4800" dirty="0" smtClean="0"/>
              <a:t>за </a:t>
            </a:r>
            <a:r>
              <a:rPr lang="ru-RU" sz="4800" dirty="0"/>
              <a:t>2017-2018 учебный год</a:t>
            </a:r>
            <a:endParaRPr lang="ru-RU" sz="5400" dirty="0"/>
          </a:p>
        </p:txBody>
      </p:sp>
      <p:sp>
        <p:nvSpPr>
          <p:cNvPr id="3" name="Подзаголовок 4"/>
          <p:cNvSpPr txBox="1">
            <a:spLocks noGrp="1"/>
          </p:cNvSpPr>
          <p:nvPr>
            <p:ph type="subTitle" idx="4294967295"/>
          </p:nvPr>
        </p:nvSpPr>
        <p:spPr>
          <a:xfrm>
            <a:off x="5045075" y="5445125"/>
            <a:ext cx="4098925" cy="482600"/>
          </a:xfrm>
        </p:spPr>
        <p:txBody>
          <a:bodyPr wrap="square" lIns="90000" tIns="45000" rIns="90000" bIns="45000" anchor="t">
            <a:normAutofit fontScale="55000" lnSpcReduction="2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lvl="0" indent="0" algn="ctr">
              <a:spcAft>
                <a:spcPts val="0"/>
              </a:spcAft>
              <a:buNone/>
            </a:pPr>
            <a:endParaRPr lang="ru-RU" sz="5400" dirty="0">
              <a:solidFill>
                <a:srgbClr val="2F5897"/>
              </a:solidFill>
              <a:latin typeface="Palatino Linotype" pitchFamily="18"/>
            </a:endParaRPr>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3"/>
          <p:cNvSpPr txBox="1">
            <a:spLocks noGrp="1"/>
          </p:cNvSpPr>
          <p:nvPr>
            <p:ph type="title" idx="4294967295"/>
          </p:nvPr>
        </p:nvSpPr>
        <p:spPr>
          <a:xfrm>
            <a:off x="0" y="0"/>
            <a:ext cx="8229600" cy="1412875"/>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ru-RU" sz="3600"/>
              <a:t>Результаты учебной деятельности</a:t>
            </a:r>
          </a:p>
        </p:txBody>
      </p:sp>
      <p:pic>
        <p:nvPicPr>
          <p:cNvPr id="3" name="Объект 5"/>
          <p:cNvPicPr>
            <a:picLocks noChangeAspect="1"/>
          </p:cNvPicPr>
          <p:nvPr/>
        </p:nvPicPr>
        <p:blipFill>
          <a:blip r:embed="rId3">
            <a:lum/>
            <a:alphaModFix/>
          </a:blip>
          <a:srcRect/>
          <a:stretch>
            <a:fillRect/>
          </a:stretch>
        </p:blipFill>
        <p:spPr>
          <a:xfrm>
            <a:off x="323640" y="1412640"/>
            <a:ext cx="8568720" cy="4824000"/>
          </a:xfrm>
          <a:prstGeom prst="rect">
            <a:avLst/>
          </a:prstGeom>
          <a:noFill/>
          <a:ln>
            <a:noFill/>
          </a:ln>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a:xfrm>
            <a:off x="914400" y="9525"/>
            <a:ext cx="8229600" cy="118745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a:buNone/>
            </a:pPr>
            <a:r>
              <a:rPr lang="ru-RU" dirty="0"/>
              <a:t>Результаты ВПР</a:t>
            </a:r>
          </a:p>
        </p:txBody>
      </p:sp>
      <p:sp>
        <p:nvSpPr>
          <p:cNvPr id="3" name="Объект 2"/>
          <p:cNvSpPr txBox="1">
            <a:spLocks noGrp="1"/>
          </p:cNvSpPr>
          <p:nvPr>
            <p:ph type="body" idx="4294967295"/>
          </p:nvPr>
        </p:nvSpPr>
        <p:spPr>
          <a:xfrm>
            <a:off x="914400" y="1412875"/>
            <a:ext cx="8229600" cy="4525963"/>
          </a:xfrm>
        </p:spPr>
        <p:txBody>
          <a:bodyPr/>
          <a:lstStyle>
            <a:defPPr marL="432000" lvl="0" indent="-324000" algn="l" rtl="0" hangingPunct="1">
              <a:spcBef>
                <a:spcPts val="0"/>
              </a:spcBef>
              <a:spcAft>
                <a:spcPts val="1417"/>
              </a:spcAft>
              <a:buSzPct val="45000"/>
              <a:buFont typeface="StarSymbol"/>
              <a:buNone/>
              <a:defRPr lang="ru-RU" sz="2400" b="0" i="0" u="none" strike="noStrike" kern="1200" spc="0">
                <a:ln>
                  <a:noFill/>
                </a:ln>
                <a:solidFill>
                  <a:srgbClr val="808080"/>
                </a:solidFill>
                <a:latin typeface="Century Gothic"/>
                <a:ea typeface="Microsoft YaHei" pitchFamily="2"/>
                <a:cs typeface="Arial" pitchFamily="2"/>
              </a:defRPr>
            </a:defPPr>
            <a:lvl1pPr marL="432000" lvl="0" indent="-324000" algn="l" rtl="0" hangingPunct="1">
              <a:spcBef>
                <a:spcPts val="0"/>
              </a:spcBef>
              <a:spcAft>
                <a:spcPts val="1417"/>
              </a:spcAft>
              <a:buSzPct val="45000"/>
              <a:buFont typeface="StarSymbol"/>
              <a:buChar char="●"/>
              <a:defRPr lang="ru-RU" sz="2400" b="0" i="0" u="none" strike="noStrike" kern="1200" spc="0">
                <a:ln>
                  <a:noFill/>
                </a:ln>
                <a:solidFill>
                  <a:srgbClr val="808080"/>
                </a:solidFill>
                <a:latin typeface="Century Gothic"/>
                <a:ea typeface="Microsoft YaHei" pitchFamily="2"/>
                <a:cs typeface="Arial" pitchFamily="2"/>
              </a:defRPr>
            </a:lvl1pPr>
            <a:lvl2pPr marL="864000" lvl="1" indent="-324000" algn="l" rtl="0" hangingPunct="1">
              <a:spcBef>
                <a:spcPts val="0"/>
              </a:spcBef>
              <a:spcAft>
                <a:spcPts val="1134"/>
              </a:spcAft>
              <a:buSzPct val="75000"/>
              <a:buFont typeface="StarSymbol"/>
              <a:buChar char="–"/>
              <a:defRPr lang="ru-RU" sz="1600" b="0" i="0" u="none" strike="noStrike" kern="1200" spc="0">
                <a:ln>
                  <a:noFill/>
                </a:ln>
                <a:solidFill>
                  <a:srgbClr val="808080"/>
                </a:solidFill>
                <a:latin typeface="Century Gothic"/>
                <a:ea typeface="Microsoft YaHei" pitchFamily="2"/>
                <a:cs typeface="Arial" pitchFamily="2"/>
              </a:defRPr>
            </a:lvl2pPr>
            <a:lvl3pPr marL="1295999" lvl="2" indent="-288000" algn="l" rtl="0" hangingPunct="1">
              <a:spcBef>
                <a:spcPts val="0"/>
              </a:spcBef>
              <a:spcAft>
                <a:spcPts val="850"/>
              </a:spcAft>
              <a:buSzPct val="45000"/>
              <a:buFont typeface="StarSymbol"/>
              <a:buChar char="●"/>
              <a:defRPr lang="ru-RU" sz="1600" b="0" i="0" u="none" strike="noStrike" kern="1200" spc="0">
                <a:ln>
                  <a:noFill/>
                </a:ln>
                <a:solidFill>
                  <a:srgbClr val="808080"/>
                </a:solidFill>
                <a:latin typeface="Century Gothic"/>
                <a:ea typeface="Microsoft YaHei" pitchFamily="2"/>
                <a:cs typeface="Arial" pitchFamily="2"/>
              </a:defRPr>
            </a:lvl3pPr>
            <a:lvl4pPr marL="1728000" lvl="3" indent="-216000" algn="l" rtl="0" hangingPunct="1">
              <a:spcBef>
                <a:spcPts val="0"/>
              </a:spcBef>
              <a:spcAft>
                <a:spcPts val="567"/>
              </a:spcAft>
              <a:buSzPct val="75000"/>
              <a:buFont typeface="StarSymbol"/>
              <a:buChar char="–"/>
              <a:defRPr lang="ru-RU" sz="1600" b="0" i="0" u="none" strike="noStrike" kern="1200" spc="0">
                <a:ln>
                  <a:noFill/>
                </a:ln>
                <a:solidFill>
                  <a:srgbClr val="808080"/>
                </a:solidFill>
                <a:latin typeface="Century Gothic"/>
                <a:ea typeface="Microsoft YaHei" pitchFamily="2"/>
                <a:cs typeface="Arial" pitchFamily="2"/>
              </a:defRPr>
            </a:lvl4pPr>
            <a:lvl5pPr marL="2160000" lvl="4" indent="-216000" algn="l" rtl="0" hangingPunct="1">
              <a:spcBef>
                <a:spcPts val="0"/>
              </a:spcBef>
              <a:spcAft>
                <a:spcPts val="283"/>
              </a:spcAft>
              <a:buSzPct val="45000"/>
              <a:buFont typeface="StarSymbol"/>
              <a:buChar char="●"/>
              <a:defRPr lang="ru-RU" sz="2000" b="0" i="0" u="none" strike="noStrike" kern="1200" spc="0">
                <a:ln>
                  <a:noFill/>
                </a:ln>
                <a:solidFill>
                  <a:srgbClr val="808080"/>
                </a:solidFill>
                <a:latin typeface="Century Gothic"/>
                <a:ea typeface="Microsoft YaHei" pitchFamily="2"/>
                <a:cs typeface="Arial" pitchFamily="2"/>
              </a:defRPr>
            </a:lvl5pPr>
            <a:lvl6pPr marL="2592000" lvl="5" indent="-216000" algn="l" rtl="0" hangingPunct="1">
              <a:spcBef>
                <a:spcPts val="0"/>
              </a:spcBef>
              <a:spcAft>
                <a:spcPts val="283"/>
              </a:spcAft>
              <a:buSzPct val="45000"/>
              <a:buFont typeface="StarSymbol"/>
              <a:buChar char="●"/>
              <a:defRPr lang="ru-RU" sz="2000" b="0" i="0" u="none" strike="noStrike" kern="1200" spc="0">
                <a:ln>
                  <a:noFill/>
                </a:ln>
                <a:solidFill>
                  <a:srgbClr val="808080"/>
                </a:solidFill>
                <a:latin typeface="Century Gothic"/>
                <a:ea typeface="Microsoft YaHei" pitchFamily="2"/>
                <a:cs typeface="Arial" pitchFamily="2"/>
              </a:defRPr>
            </a:lvl6pPr>
            <a:lvl7pPr marL="3024000" lvl="6" indent="-216000" algn="l" rtl="0" hangingPunct="1">
              <a:spcBef>
                <a:spcPts val="0"/>
              </a:spcBef>
              <a:spcAft>
                <a:spcPts val="283"/>
              </a:spcAft>
              <a:buSzPct val="45000"/>
              <a:buFont typeface="StarSymbol"/>
              <a:buChar char="●"/>
              <a:defRPr lang="ru-RU" sz="2000" b="0" i="0" u="none" strike="noStrike" kern="1200" spc="0">
                <a:ln>
                  <a:noFill/>
                </a:ln>
                <a:solidFill>
                  <a:srgbClr val="808080"/>
                </a:solidFill>
                <a:latin typeface="Century Gothic"/>
                <a:ea typeface="Microsoft YaHei" pitchFamily="2"/>
                <a:cs typeface="Arial" pitchFamily="2"/>
              </a:defRPr>
            </a:lvl7pPr>
            <a:lvl8pPr marL="3456000" lvl="7" indent="-216000" algn="l" rtl="0" hangingPunct="1">
              <a:spcBef>
                <a:spcPts val="0"/>
              </a:spcBef>
              <a:spcAft>
                <a:spcPts val="283"/>
              </a:spcAft>
              <a:buSzPct val="45000"/>
              <a:buFont typeface="StarSymbol"/>
              <a:buChar char="●"/>
              <a:defRPr lang="ru-RU" sz="2000" b="0" i="0" u="none" strike="noStrike" kern="1200" spc="0">
                <a:ln>
                  <a:noFill/>
                </a:ln>
                <a:solidFill>
                  <a:srgbClr val="808080"/>
                </a:solidFill>
                <a:latin typeface="Century Gothic"/>
                <a:ea typeface="Microsoft YaHei" pitchFamily="2"/>
                <a:cs typeface="Arial" pitchFamily="2"/>
              </a:defRPr>
            </a:lvl8pPr>
            <a:lvl9pPr marL="3887999" lvl="8" indent="-216000" algn="l" rtl="0" hangingPunct="1">
              <a:spcBef>
                <a:spcPts val="0"/>
              </a:spcBef>
              <a:spcAft>
                <a:spcPts val="283"/>
              </a:spcAft>
              <a:buSzPct val="45000"/>
              <a:buFont typeface="StarSymbol"/>
              <a:buChar char="●"/>
              <a:defRPr lang="ru-RU" sz="2000" b="0" i="0" u="none" strike="noStrike" kern="1200" spc="0">
                <a:ln>
                  <a:noFill/>
                </a:ln>
                <a:solidFill>
                  <a:srgbClr val="808080"/>
                </a:solidFill>
                <a:latin typeface="Century Gothic"/>
                <a:ea typeface="Microsoft YaHei" pitchFamily="2"/>
                <a:cs typeface="Arial" pitchFamily="2"/>
              </a:defRPr>
            </a:lvl9pPr>
          </a:lstStyle>
          <a:p>
            <a:pPr marL="0" lvl="0" indent="0" algn="ctr">
              <a:spcBef>
                <a:spcPts val="479"/>
              </a:spcBef>
              <a:buNone/>
            </a:pPr>
            <a:r>
              <a:rPr lang="ru-RU" dirty="0">
                <a:latin typeface="Century Gothic" pitchFamily="18"/>
              </a:rPr>
              <a:t>5 класс</a:t>
            </a:r>
          </a:p>
          <a:p>
            <a:pPr marL="0" lvl="0" indent="0">
              <a:spcBef>
                <a:spcPts val="479"/>
              </a:spcBef>
              <a:buFont typeface="Arial" pitchFamily="32"/>
              <a:buChar char="•"/>
            </a:pPr>
            <a:r>
              <a:rPr lang="ru-RU" dirty="0">
                <a:latin typeface="Century Gothic" pitchFamily="18"/>
              </a:rPr>
              <a:t>Русский язык (октябрь, апрель)</a:t>
            </a:r>
          </a:p>
          <a:p>
            <a:pPr marL="0" lvl="0" indent="0">
              <a:spcBef>
                <a:spcPts val="479"/>
              </a:spcBef>
              <a:buFont typeface="Arial" pitchFamily="32"/>
              <a:buChar char="•"/>
            </a:pPr>
            <a:r>
              <a:rPr lang="ru-RU" dirty="0">
                <a:latin typeface="Century Gothic" pitchFamily="18"/>
              </a:rPr>
              <a:t>Математика</a:t>
            </a:r>
          </a:p>
          <a:p>
            <a:pPr marL="0" lvl="0" indent="0">
              <a:spcBef>
                <a:spcPts val="479"/>
              </a:spcBef>
              <a:buFont typeface="Arial" pitchFamily="32"/>
              <a:buChar char="•"/>
            </a:pPr>
            <a:r>
              <a:rPr lang="ru-RU" dirty="0">
                <a:latin typeface="Century Gothic" pitchFamily="18"/>
              </a:rPr>
              <a:t>История</a:t>
            </a:r>
          </a:p>
          <a:p>
            <a:pPr marL="0" lvl="0" indent="0">
              <a:spcBef>
                <a:spcPts val="479"/>
              </a:spcBef>
              <a:buFont typeface="Arial" pitchFamily="32"/>
              <a:buChar char="•"/>
            </a:pPr>
            <a:r>
              <a:rPr lang="ru-RU" dirty="0">
                <a:latin typeface="Century Gothic" pitchFamily="18"/>
              </a:rPr>
              <a:t>Биология</a:t>
            </a:r>
          </a:p>
          <a:p>
            <a:pPr marL="0" lvl="0" indent="0">
              <a:spcBef>
                <a:spcPts val="479"/>
              </a:spcBef>
              <a:buNone/>
            </a:pPr>
            <a:r>
              <a:rPr lang="ru-RU" dirty="0">
                <a:latin typeface="Century Gothic" pitchFamily="18"/>
              </a:rPr>
              <a:t>Большинство обучающихся подтвердили свои отметки по предмету.</a:t>
            </a:r>
          </a:p>
          <a:p>
            <a:pPr marL="0" lvl="0" indent="0">
              <a:spcBef>
                <a:spcPts val="479"/>
              </a:spcBef>
              <a:buNone/>
            </a:pPr>
            <a:r>
              <a:rPr lang="ru-RU" dirty="0">
                <a:latin typeface="Century Gothic" pitchFamily="18"/>
              </a:rPr>
              <a:t>Результаты выше, чем в ЯО и РФ</a:t>
            </a:r>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a:xfrm>
            <a:off x="0" y="333375"/>
            <a:ext cx="8229600" cy="107950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ru-RU"/>
              <a:t>Результаты ГИА - 9</a:t>
            </a:r>
          </a:p>
        </p:txBody>
      </p:sp>
      <p:pic>
        <p:nvPicPr>
          <p:cNvPr id="3" name="Объект 3"/>
          <p:cNvPicPr>
            <a:picLocks noChangeAspect="1"/>
          </p:cNvPicPr>
          <p:nvPr/>
        </p:nvPicPr>
        <p:blipFill>
          <a:blip r:embed="rId3">
            <a:lum/>
            <a:alphaModFix/>
          </a:blip>
          <a:srcRect/>
          <a:stretch>
            <a:fillRect/>
          </a:stretch>
        </p:blipFill>
        <p:spPr>
          <a:xfrm>
            <a:off x="611640" y="1988999"/>
            <a:ext cx="8064360" cy="4176000"/>
          </a:xfrm>
          <a:prstGeom prst="rect">
            <a:avLst/>
          </a:prstGeom>
          <a:noFill/>
          <a:ln>
            <a:noFill/>
          </a:ln>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a:xfrm>
            <a:off x="0" y="333375"/>
            <a:ext cx="8229600" cy="430213"/>
          </a:xfrm>
        </p:spPr>
        <p:txBody>
          <a:bodyPr>
            <a:normAutofit fontScale="9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ru-RU"/>
              <a:t>Результаты ГИА - 9</a:t>
            </a:r>
          </a:p>
        </p:txBody>
      </p:sp>
      <p:pic>
        <p:nvPicPr>
          <p:cNvPr id="3" name="Объект 4"/>
          <p:cNvPicPr>
            <a:picLocks noChangeAspect="1"/>
          </p:cNvPicPr>
          <p:nvPr/>
        </p:nvPicPr>
        <p:blipFill>
          <a:blip r:embed="rId3">
            <a:lum/>
            <a:alphaModFix/>
          </a:blip>
          <a:srcRect/>
          <a:stretch>
            <a:fillRect/>
          </a:stretch>
        </p:blipFill>
        <p:spPr>
          <a:xfrm>
            <a:off x="827640" y="188640"/>
            <a:ext cx="7560360" cy="6552360"/>
          </a:xfrm>
          <a:prstGeom prst="rect">
            <a:avLst/>
          </a:prstGeom>
          <a:noFill/>
          <a:ln>
            <a:noFill/>
          </a:ln>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332656"/>
            <a:ext cx="6512511" cy="1143000"/>
          </a:xfrm>
        </p:spPr>
        <p:txBody>
          <a:bodyPr/>
          <a:lstStyle/>
          <a:p>
            <a:pPr marL="0" indent="0" algn="ctr">
              <a:buNone/>
            </a:pPr>
            <a:r>
              <a:rPr lang="ru-RU" dirty="0"/>
              <a:t>Итоги ГИА - 9</a:t>
            </a:r>
            <a:br>
              <a:rPr lang="ru-RU" dirty="0"/>
            </a:br>
            <a:endParaRPr lang="ru-RU" dirty="0"/>
          </a:p>
        </p:txBody>
      </p:sp>
      <p:sp>
        <p:nvSpPr>
          <p:cNvPr id="3" name="Объект 2"/>
          <p:cNvSpPr>
            <a:spLocks noGrp="1"/>
          </p:cNvSpPr>
          <p:nvPr>
            <p:ph sz="quarter" idx="13"/>
          </p:nvPr>
        </p:nvSpPr>
        <p:spPr>
          <a:xfrm>
            <a:off x="683568" y="1484784"/>
            <a:ext cx="8064896" cy="5112568"/>
          </a:xfrm>
        </p:spPr>
        <p:txBody>
          <a:bodyPr>
            <a:normAutofit/>
          </a:bodyPr>
          <a:lstStyle/>
          <a:p>
            <a:r>
              <a:rPr lang="ru-RU" sz="3600" b="1" dirty="0" smtClean="0">
                <a:latin typeface="Arial" pitchFamily="18"/>
                <a:ea typeface="Microsoft YaHei" pitchFamily="2"/>
                <a:cs typeface="Arial" pitchFamily="2"/>
              </a:rPr>
              <a:t>8 </a:t>
            </a:r>
            <a:r>
              <a:rPr lang="ru-RU" sz="3600" b="1" dirty="0">
                <a:latin typeface="Arial" pitchFamily="18"/>
                <a:ea typeface="Microsoft YaHei" pitchFamily="2"/>
                <a:cs typeface="Arial" pitchFamily="2"/>
              </a:rPr>
              <a:t>выпускников </a:t>
            </a:r>
            <a:r>
              <a:rPr lang="ru-RU" sz="3600" dirty="0">
                <a:latin typeface="Arial" pitchFamily="18"/>
                <a:ea typeface="Microsoft YaHei" pitchFamily="2"/>
                <a:cs typeface="Arial" pitchFamily="2"/>
              </a:rPr>
              <a:t>получили аттестат об основном общем образовании с </a:t>
            </a:r>
            <a:r>
              <a:rPr lang="ru-RU" sz="3600" dirty="0" smtClean="0">
                <a:latin typeface="Arial" pitchFamily="18"/>
                <a:ea typeface="Microsoft YaHei" pitchFamily="2"/>
                <a:cs typeface="Arial" pitchFamily="2"/>
              </a:rPr>
              <a:t>отличием</a:t>
            </a:r>
          </a:p>
          <a:p>
            <a:pPr marL="45720" indent="0">
              <a:buNone/>
            </a:pPr>
            <a:endParaRPr lang="ru-RU" sz="3600" dirty="0" smtClean="0">
              <a:latin typeface="Arial" pitchFamily="18"/>
              <a:ea typeface="Microsoft YaHei" pitchFamily="2"/>
              <a:cs typeface="Arial" pitchFamily="2"/>
            </a:endParaRPr>
          </a:p>
          <a:p>
            <a:r>
              <a:rPr lang="ru-RU" sz="3600" b="1" dirty="0" smtClean="0">
                <a:latin typeface="Arial" pitchFamily="18"/>
                <a:ea typeface="Microsoft YaHei" pitchFamily="2"/>
                <a:cs typeface="Arial" pitchFamily="2"/>
              </a:rPr>
              <a:t>27 </a:t>
            </a:r>
            <a:r>
              <a:rPr lang="ru-RU" sz="3600" b="1" dirty="0">
                <a:latin typeface="Arial" pitchFamily="18"/>
                <a:ea typeface="Microsoft YaHei" pitchFamily="2"/>
                <a:cs typeface="Arial" pitchFamily="2"/>
              </a:rPr>
              <a:t>человек </a:t>
            </a:r>
            <a:r>
              <a:rPr lang="ru-RU" sz="3600" dirty="0">
                <a:latin typeface="Arial" pitchFamily="18"/>
                <a:ea typeface="Microsoft YaHei" pitchFamily="2"/>
                <a:cs typeface="Arial" pitchFamily="2"/>
              </a:rPr>
              <a:t>награждены похвальной грамотой «За особые успехи в изучении отдельных предметов»</a:t>
            </a:r>
            <a:endParaRPr lang="ru-RU" sz="3600" dirty="0"/>
          </a:p>
        </p:txBody>
      </p:sp>
    </p:spTree>
    <p:extLst>
      <p:ext uri="{BB962C8B-B14F-4D97-AF65-F5344CB8AC3E}">
        <p14:creationId xmlns="" xmlns:p14="http://schemas.microsoft.com/office/powerpoint/2010/main" val="25308070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260648"/>
            <a:ext cx="6512511" cy="1143000"/>
          </a:xfrm>
        </p:spPr>
        <p:txBody>
          <a:bodyPr/>
          <a:lstStyle/>
          <a:p>
            <a:pPr marL="0" indent="0" algn="ctr">
              <a:buNone/>
            </a:pPr>
            <a:r>
              <a:rPr lang="ru-RU" sz="3200" dirty="0" smtClean="0"/>
              <a:t>Трудоустройство выпускников 9 классов </a:t>
            </a:r>
            <a:endParaRPr lang="ru-RU" sz="3200" dirty="0"/>
          </a:p>
        </p:txBody>
      </p:sp>
      <p:sp>
        <p:nvSpPr>
          <p:cNvPr id="3" name="Объект 2"/>
          <p:cNvSpPr>
            <a:spLocks noGrp="1"/>
          </p:cNvSpPr>
          <p:nvPr>
            <p:ph sz="quarter" idx="13"/>
          </p:nvPr>
        </p:nvSpPr>
        <p:spPr>
          <a:xfrm>
            <a:off x="899592" y="1556792"/>
            <a:ext cx="7344816" cy="4536504"/>
          </a:xfrm>
        </p:spPr>
        <p:txBody>
          <a:bodyPr>
            <a:normAutofit/>
          </a:bodyPr>
          <a:lstStyle/>
          <a:p>
            <a:pPr marL="45720" indent="0">
              <a:buNone/>
            </a:pPr>
            <a:r>
              <a:rPr lang="ru-RU" sz="3600" dirty="0" smtClean="0"/>
              <a:t>Из 126 выпускников:</a:t>
            </a:r>
          </a:p>
          <a:p>
            <a:r>
              <a:rPr lang="ru-RU" sz="3600" dirty="0" smtClean="0"/>
              <a:t>МОУ «Гимназия № 3»(профильные классы) - 86 </a:t>
            </a:r>
            <a:r>
              <a:rPr lang="ru-RU" sz="3600" dirty="0"/>
              <a:t>человек </a:t>
            </a:r>
            <a:endParaRPr lang="ru-RU" sz="3600" dirty="0" smtClean="0"/>
          </a:p>
          <a:p>
            <a:r>
              <a:rPr lang="ru-RU" sz="3600" dirty="0" smtClean="0"/>
              <a:t>Другие школы – 13</a:t>
            </a:r>
          </a:p>
          <a:p>
            <a:r>
              <a:rPr lang="ru-RU" sz="3600" dirty="0" smtClean="0"/>
              <a:t>Колледжи г. Ярославля – 15</a:t>
            </a:r>
          </a:p>
          <a:p>
            <a:r>
              <a:rPr lang="ru-RU" sz="3600" dirty="0" smtClean="0"/>
              <a:t>Колледжи г. Москвы - 3</a:t>
            </a:r>
            <a:endParaRPr lang="ru-RU" sz="3600" dirty="0"/>
          </a:p>
        </p:txBody>
      </p:sp>
    </p:spTree>
    <p:extLst>
      <p:ext uri="{BB962C8B-B14F-4D97-AF65-F5344CB8AC3E}">
        <p14:creationId xmlns="" xmlns:p14="http://schemas.microsoft.com/office/powerpoint/2010/main" val="9632015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a:xfrm>
            <a:off x="0" y="476250"/>
            <a:ext cx="8229600" cy="792163"/>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a:buNone/>
            </a:pPr>
            <a:r>
              <a:rPr lang="ru-RU" sz="4400" dirty="0"/>
              <a:t>Результаты ЕГЭ</a:t>
            </a:r>
          </a:p>
        </p:txBody>
      </p:sp>
      <p:pic>
        <p:nvPicPr>
          <p:cNvPr id="3" name="Объект 5"/>
          <p:cNvPicPr>
            <a:picLocks noChangeAspect="1"/>
          </p:cNvPicPr>
          <p:nvPr/>
        </p:nvPicPr>
        <p:blipFill>
          <a:blip r:embed="rId3">
            <a:lum/>
            <a:alphaModFix/>
          </a:blip>
          <a:srcRect/>
          <a:stretch>
            <a:fillRect/>
          </a:stretch>
        </p:blipFill>
        <p:spPr>
          <a:xfrm>
            <a:off x="755639" y="1340640"/>
            <a:ext cx="7848360" cy="4608000"/>
          </a:xfrm>
          <a:prstGeom prst="rect">
            <a:avLst/>
          </a:prstGeom>
          <a:noFill/>
          <a:ln>
            <a:noFill/>
          </a:ln>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a:xfrm>
            <a:off x="0" y="476250"/>
            <a:ext cx="8229600" cy="792163"/>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a:buNone/>
            </a:pPr>
            <a:r>
              <a:rPr lang="ru-RU" sz="4400" dirty="0"/>
              <a:t>Результаты ЕГЭ</a:t>
            </a:r>
          </a:p>
        </p:txBody>
      </p:sp>
      <p:pic>
        <p:nvPicPr>
          <p:cNvPr id="3" name="Объект 4"/>
          <p:cNvPicPr>
            <a:picLocks noChangeAspect="1"/>
          </p:cNvPicPr>
          <p:nvPr/>
        </p:nvPicPr>
        <p:blipFill>
          <a:blip r:embed="rId3" cstate="email">
            <a:lum/>
            <a:alphaModFix/>
          </a:blip>
          <a:srcRect/>
          <a:stretch>
            <a:fillRect/>
          </a:stretch>
        </p:blipFill>
        <p:spPr>
          <a:xfrm>
            <a:off x="1619640" y="1268640"/>
            <a:ext cx="5616360" cy="5184360"/>
          </a:xfrm>
          <a:prstGeom prst="rect">
            <a:avLst/>
          </a:prstGeom>
          <a:noFill/>
          <a:ln>
            <a:noFill/>
          </a:ln>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457200" y="274638"/>
            <a:ext cx="8229600" cy="1143000"/>
          </a:xfrm>
          <a:prstGeom prst="rect">
            <a:avLst/>
          </a:prstGeom>
        </p:spPr>
        <p:txBody>
          <a:bodyPr/>
          <a:lstStyle/>
          <a:p>
            <a:pPr marL="320040" marR="0" lvl="0" indent="-320040" algn="ctr" defTabSz="914400" rtl="0" eaLnBrk="1" fontAlgn="auto" latinLnBrk="0" hangingPunct="1">
              <a:lnSpc>
                <a:spcPct val="100000"/>
              </a:lnSpc>
              <a:spcBef>
                <a:spcPct val="0"/>
              </a:spcBef>
              <a:spcAft>
                <a:spcPts val="0"/>
              </a:spcAft>
              <a:buClr>
                <a:schemeClr val="accent6">
                  <a:lumMod val="75000"/>
                </a:schemeClr>
              </a:buClr>
              <a:buSzPct val="128000"/>
              <a:tabLst/>
              <a:defRPr/>
            </a:pPr>
            <a:r>
              <a:rPr kumimoji="0" lang="ru-RU" sz="4600" b="1" i="0" u="none" strike="noStrike" kern="1200" cap="none" spc="0" normalizeH="0" baseline="0" noProof="0" dirty="0" smtClean="0">
                <a:ln>
                  <a:noFill/>
                </a:ln>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uLnTx/>
                <a:uFillTx/>
                <a:latin typeface="+mj-lt"/>
                <a:ea typeface="+mj-ea"/>
                <a:cs typeface="+mj-cs"/>
              </a:rPr>
              <a:t>Гимназия №3</a:t>
            </a:r>
            <a:endParaRPr kumimoji="0" lang="ru-RU" sz="4600" b="1" i="0" u="none" strike="noStrike" kern="1200" cap="none" spc="0" normalizeH="0" baseline="0" noProof="0" dirty="0">
              <a:ln>
                <a:noFill/>
              </a:ln>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uLnTx/>
              <a:uFillTx/>
              <a:latin typeface="+mj-lt"/>
              <a:ea typeface="+mj-ea"/>
              <a:cs typeface="+mj-cs"/>
            </a:endParaRPr>
          </a:p>
        </p:txBody>
      </p:sp>
      <p:sp>
        <p:nvSpPr>
          <p:cNvPr id="3" name="Содержимое 2"/>
          <p:cNvSpPr txBox="1">
            <a:spLocks/>
          </p:cNvSpPr>
          <p:nvPr/>
        </p:nvSpPr>
        <p:spPr>
          <a:xfrm>
            <a:off x="457200" y="1600200"/>
            <a:ext cx="8229600" cy="4525963"/>
          </a:xfrm>
          <a:prstGeom prst="rect">
            <a:avLst/>
          </a:prstGeom>
        </p:spPr>
        <p:txBody>
          <a:bodyPr/>
          <a:lstStyle/>
          <a:p>
            <a:pPr marL="228600" marR="0" lvl="0" indent="-182880" algn="l" defTabSz="914400" rtl="0" eaLnBrk="1" fontAlgn="auto" latinLnBrk="0" hangingPunct="1">
              <a:lnSpc>
                <a:spcPct val="100000"/>
              </a:lnSpc>
              <a:spcBef>
                <a:spcPct val="20000"/>
              </a:spcBef>
              <a:spcAft>
                <a:spcPts val="300"/>
              </a:spcAft>
              <a:buClr>
                <a:schemeClr val="accent6">
                  <a:lumMod val="75000"/>
                </a:schemeClr>
              </a:buClr>
              <a:buSzPct val="130000"/>
              <a:buFont typeface="Georgia" pitchFamily="18" charset="0"/>
              <a:buChar char="*"/>
              <a:tabLst/>
              <a:defRPr/>
            </a:pPr>
            <a:r>
              <a:rPr kumimoji="0" lang="ru-RU" sz="2800" b="1"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статус «Университетская школа»</a:t>
            </a:r>
          </a:p>
          <a:p>
            <a:pPr marL="228600" marR="0" lvl="0" indent="-182880" algn="l" defTabSz="914400" rtl="0" eaLnBrk="1" fontAlgn="auto" latinLnBrk="0" hangingPunct="1">
              <a:lnSpc>
                <a:spcPct val="100000"/>
              </a:lnSpc>
              <a:spcBef>
                <a:spcPct val="20000"/>
              </a:spcBef>
              <a:spcAft>
                <a:spcPts val="300"/>
              </a:spcAft>
              <a:buClr>
                <a:schemeClr val="accent6">
                  <a:lumMod val="75000"/>
                </a:schemeClr>
              </a:buClr>
              <a:buSzPct val="130000"/>
              <a:buFont typeface="Georgia" pitchFamily="18" charset="0"/>
              <a:buChar char="*"/>
              <a:tabLst/>
              <a:defRPr/>
            </a:pPr>
            <a:r>
              <a:rPr kumimoji="0" lang="ru-RU" sz="2800" b="1"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ТОП лидеров Гимназического союза России</a:t>
            </a:r>
          </a:p>
          <a:p>
            <a:pPr marL="228600" marR="0" lvl="0" indent="-182880" algn="l" defTabSz="914400" rtl="0" eaLnBrk="1" fontAlgn="auto" latinLnBrk="0" hangingPunct="1">
              <a:lnSpc>
                <a:spcPct val="100000"/>
              </a:lnSpc>
              <a:spcBef>
                <a:spcPct val="20000"/>
              </a:spcBef>
              <a:spcAft>
                <a:spcPts val="300"/>
              </a:spcAft>
              <a:buClr>
                <a:schemeClr val="accent6">
                  <a:lumMod val="75000"/>
                </a:schemeClr>
              </a:buClr>
              <a:buSzPct val="130000"/>
              <a:buFont typeface="Georgia" pitchFamily="18" charset="0"/>
              <a:buChar char="*"/>
              <a:tabLst/>
              <a:defRPr/>
            </a:pPr>
            <a:endParaRPr kumimoji="0" lang="ru-RU" sz="2200" b="1"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116632"/>
            <a:ext cx="6512511" cy="1143000"/>
          </a:xfrm>
        </p:spPr>
        <p:txBody>
          <a:bodyPr/>
          <a:lstStyle/>
          <a:p>
            <a:pPr algn="ctr"/>
            <a:r>
              <a:rPr lang="ru-RU" dirty="0" smtClean="0"/>
              <a:t>81-100 баллов </a:t>
            </a:r>
            <a:endParaRPr lang="ru-RU" dirty="0"/>
          </a:p>
        </p:txBody>
      </p:sp>
      <p:graphicFrame>
        <p:nvGraphicFramePr>
          <p:cNvPr id="4" name="Объект 3"/>
          <p:cNvGraphicFramePr>
            <a:graphicFrameLocks noGrp="1"/>
          </p:cNvGraphicFramePr>
          <p:nvPr>
            <p:ph idx="4294967295"/>
            <p:extLst>
              <p:ext uri="{D42A27DB-BD31-4B8C-83A1-F6EECF244321}">
                <p14:modId xmlns="" xmlns:p14="http://schemas.microsoft.com/office/powerpoint/2010/main" val="3544027647"/>
              </p:ext>
            </p:extLst>
          </p:nvPr>
        </p:nvGraphicFramePr>
        <p:xfrm>
          <a:off x="498346" y="1628798"/>
          <a:ext cx="8147307" cy="3157008"/>
        </p:xfrm>
        <a:graphic>
          <a:graphicData uri="http://schemas.openxmlformats.org/drawingml/2006/table">
            <a:tbl>
              <a:tblPr firstRow="1" firstCol="1" bandRow="1">
                <a:tableStyleId>{5C22544A-7EE6-4342-B048-85BDC9FD1C3A}</a:tableStyleId>
              </a:tblPr>
              <a:tblGrid>
                <a:gridCol w="1106404"/>
                <a:gridCol w="580088"/>
                <a:gridCol w="581718"/>
                <a:gridCol w="581718"/>
                <a:gridCol w="581718"/>
                <a:gridCol w="581718"/>
                <a:gridCol w="581718"/>
                <a:gridCol w="581718"/>
                <a:gridCol w="905980"/>
                <a:gridCol w="516539"/>
                <a:gridCol w="518169"/>
                <a:gridCol w="516539"/>
                <a:gridCol w="513280"/>
              </a:tblGrid>
              <a:tr h="1872210">
                <a:tc>
                  <a:txBody>
                    <a:bodyPr/>
                    <a:lstStyle/>
                    <a:p>
                      <a:pPr marL="71755" marR="71755" algn="ctr">
                        <a:lnSpc>
                          <a:spcPct val="115000"/>
                        </a:lnSpc>
                        <a:spcAft>
                          <a:spcPts val="0"/>
                        </a:spcAft>
                      </a:pPr>
                      <a:r>
                        <a:rPr lang="ru-RU" sz="1200" dirty="0">
                          <a:effectLst/>
                        </a:rPr>
                        <a:t> </a:t>
                      </a:r>
                      <a:endParaRPr lang="ru-RU" sz="1100" dirty="0">
                        <a:effectLst/>
                        <a:latin typeface="Calibri"/>
                        <a:ea typeface="Times New Roman"/>
                        <a:cs typeface="Times New Roman"/>
                      </a:endParaRPr>
                    </a:p>
                  </a:txBody>
                  <a:tcPr marL="68580" marR="68580" marT="0" marB="0" vert="vert270"/>
                </a:tc>
                <a:tc>
                  <a:txBody>
                    <a:bodyPr/>
                    <a:lstStyle/>
                    <a:p>
                      <a:pPr marL="71755" marR="71755" algn="ctr">
                        <a:lnSpc>
                          <a:spcPct val="115000"/>
                        </a:lnSpc>
                        <a:spcAft>
                          <a:spcPts val="0"/>
                        </a:spcAft>
                      </a:pPr>
                      <a:r>
                        <a:rPr lang="ru-RU" sz="1100" dirty="0">
                          <a:effectLst/>
                        </a:rPr>
                        <a:t>Русский язык</a:t>
                      </a:r>
                      <a:endParaRPr lang="ru-RU" sz="1100" dirty="0">
                        <a:effectLst/>
                        <a:latin typeface="Calibri"/>
                        <a:ea typeface="Times New Roman"/>
                        <a:cs typeface="Times New Roman"/>
                      </a:endParaRPr>
                    </a:p>
                  </a:txBody>
                  <a:tcPr marL="68580" marR="68580" marT="0" marB="0" vert="vert270" anchor="ctr"/>
                </a:tc>
                <a:tc>
                  <a:txBody>
                    <a:bodyPr/>
                    <a:lstStyle/>
                    <a:p>
                      <a:pPr marL="71755" marR="71755" algn="ctr">
                        <a:lnSpc>
                          <a:spcPct val="115000"/>
                        </a:lnSpc>
                        <a:spcAft>
                          <a:spcPts val="0"/>
                        </a:spcAft>
                      </a:pPr>
                      <a:r>
                        <a:rPr lang="ru-RU" sz="1100" dirty="0">
                          <a:effectLst/>
                        </a:rPr>
                        <a:t>Математика (ПУ)</a:t>
                      </a:r>
                      <a:endParaRPr lang="ru-RU" sz="1100" dirty="0">
                        <a:effectLst/>
                        <a:latin typeface="Calibri"/>
                        <a:ea typeface="Times New Roman"/>
                        <a:cs typeface="Times New Roman"/>
                      </a:endParaRPr>
                    </a:p>
                  </a:txBody>
                  <a:tcPr marL="68580" marR="68580" marT="0" marB="0" vert="vert270"/>
                </a:tc>
                <a:tc>
                  <a:txBody>
                    <a:bodyPr/>
                    <a:lstStyle/>
                    <a:p>
                      <a:pPr marL="71755" marR="71755" algn="ctr">
                        <a:lnSpc>
                          <a:spcPct val="115000"/>
                        </a:lnSpc>
                        <a:spcAft>
                          <a:spcPts val="0"/>
                        </a:spcAft>
                      </a:pPr>
                      <a:r>
                        <a:rPr lang="ru-RU" sz="1100" dirty="0">
                          <a:effectLst/>
                        </a:rPr>
                        <a:t>Обществознание</a:t>
                      </a:r>
                      <a:endParaRPr lang="ru-RU" sz="1100" dirty="0">
                        <a:effectLst/>
                        <a:latin typeface="Calibri"/>
                        <a:ea typeface="Times New Roman"/>
                        <a:cs typeface="Times New Roman"/>
                      </a:endParaRPr>
                    </a:p>
                  </a:txBody>
                  <a:tcPr marL="68580" marR="68580" marT="0" marB="0" vert="vert270" anchor="ctr"/>
                </a:tc>
                <a:tc>
                  <a:txBody>
                    <a:bodyPr/>
                    <a:lstStyle/>
                    <a:p>
                      <a:pPr marL="71755" marR="71755" algn="ctr">
                        <a:lnSpc>
                          <a:spcPct val="115000"/>
                        </a:lnSpc>
                        <a:spcAft>
                          <a:spcPts val="0"/>
                        </a:spcAft>
                      </a:pPr>
                      <a:r>
                        <a:rPr lang="ru-RU" sz="1100" dirty="0">
                          <a:effectLst/>
                        </a:rPr>
                        <a:t>Физика</a:t>
                      </a:r>
                      <a:endParaRPr lang="ru-RU" sz="1100" dirty="0">
                        <a:effectLst/>
                        <a:latin typeface="Calibri"/>
                        <a:ea typeface="Times New Roman"/>
                        <a:cs typeface="Times New Roman"/>
                      </a:endParaRPr>
                    </a:p>
                  </a:txBody>
                  <a:tcPr marL="68580" marR="68580" marT="0" marB="0" vert="vert270" anchor="ctr"/>
                </a:tc>
                <a:tc>
                  <a:txBody>
                    <a:bodyPr/>
                    <a:lstStyle/>
                    <a:p>
                      <a:pPr marL="71755" marR="71755" algn="ctr">
                        <a:lnSpc>
                          <a:spcPct val="115000"/>
                        </a:lnSpc>
                        <a:spcAft>
                          <a:spcPts val="0"/>
                        </a:spcAft>
                      </a:pPr>
                      <a:r>
                        <a:rPr lang="ru-RU" sz="1100" dirty="0">
                          <a:effectLst/>
                        </a:rPr>
                        <a:t>Химия</a:t>
                      </a:r>
                      <a:endParaRPr lang="ru-RU" sz="1100" dirty="0">
                        <a:effectLst/>
                        <a:latin typeface="Calibri"/>
                        <a:ea typeface="Times New Roman"/>
                        <a:cs typeface="Times New Roman"/>
                      </a:endParaRPr>
                    </a:p>
                  </a:txBody>
                  <a:tcPr marL="68580" marR="68580" marT="0" marB="0" vert="vert270" anchor="ctr"/>
                </a:tc>
                <a:tc>
                  <a:txBody>
                    <a:bodyPr/>
                    <a:lstStyle/>
                    <a:p>
                      <a:pPr marL="71755" marR="71755" algn="ctr">
                        <a:lnSpc>
                          <a:spcPct val="115000"/>
                        </a:lnSpc>
                        <a:spcAft>
                          <a:spcPts val="0"/>
                        </a:spcAft>
                      </a:pPr>
                      <a:r>
                        <a:rPr lang="ru-RU" sz="1100">
                          <a:effectLst/>
                        </a:rPr>
                        <a:t>Биология</a:t>
                      </a:r>
                      <a:endParaRPr lang="ru-RU" sz="1100">
                        <a:effectLst/>
                        <a:latin typeface="Calibri"/>
                        <a:ea typeface="Times New Roman"/>
                        <a:cs typeface="Times New Roman"/>
                      </a:endParaRPr>
                    </a:p>
                  </a:txBody>
                  <a:tcPr marL="68580" marR="68580" marT="0" marB="0" vert="vert270" anchor="ctr"/>
                </a:tc>
                <a:tc>
                  <a:txBody>
                    <a:bodyPr/>
                    <a:lstStyle/>
                    <a:p>
                      <a:pPr marL="71755" marR="71755" algn="ctr">
                        <a:lnSpc>
                          <a:spcPct val="115000"/>
                        </a:lnSpc>
                        <a:spcAft>
                          <a:spcPts val="0"/>
                        </a:spcAft>
                      </a:pPr>
                      <a:r>
                        <a:rPr lang="ru-RU" sz="1100">
                          <a:effectLst/>
                        </a:rPr>
                        <a:t>История</a:t>
                      </a:r>
                      <a:endParaRPr lang="ru-RU" sz="1100">
                        <a:effectLst/>
                        <a:latin typeface="Calibri"/>
                        <a:ea typeface="Times New Roman"/>
                        <a:cs typeface="Times New Roman"/>
                      </a:endParaRPr>
                    </a:p>
                  </a:txBody>
                  <a:tcPr marL="68580" marR="68580" marT="0" marB="0" vert="vert270" anchor="ctr"/>
                </a:tc>
                <a:tc>
                  <a:txBody>
                    <a:bodyPr/>
                    <a:lstStyle/>
                    <a:p>
                      <a:pPr marL="71755" marR="71755" algn="ctr">
                        <a:lnSpc>
                          <a:spcPct val="115000"/>
                        </a:lnSpc>
                        <a:spcAft>
                          <a:spcPts val="0"/>
                        </a:spcAft>
                      </a:pPr>
                      <a:r>
                        <a:rPr lang="ru-RU" sz="1100">
                          <a:effectLst/>
                        </a:rPr>
                        <a:t>География</a:t>
                      </a:r>
                      <a:endParaRPr lang="ru-RU" sz="1100">
                        <a:effectLst/>
                        <a:latin typeface="Calibri"/>
                        <a:ea typeface="Times New Roman"/>
                        <a:cs typeface="Times New Roman"/>
                      </a:endParaRPr>
                    </a:p>
                  </a:txBody>
                  <a:tcPr marL="68580" marR="68580" marT="0" marB="0" vert="vert270" anchor="ctr"/>
                </a:tc>
                <a:tc>
                  <a:txBody>
                    <a:bodyPr/>
                    <a:lstStyle/>
                    <a:p>
                      <a:pPr marL="71755" marR="71755" algn="ctr">
                        <a:lnSpc>
                          <a:spcPct val="115000"/>
                        </a:lnSpc>
                        <a:spcAft>
                          <a:spcPts val="0"/>
                        </a:spcAft>
                      </a:pPr>
                      <a:r>
                        <a:rPr lang="ru-RU" sz="1100">
                          <a:effectLst/>
                        </a:rPr>
                        <a:t>Английский язык</a:t>
                      </a:r>
                      <a:endParaRPr lang="ru-RU" sz="1100">
                        <a:effectLst/>
                        <a:latin typeface="Calibri"/>
                        <a:ea typeface="Times New Roman"/>
                        <a:cs typeface="Times New Roman"/>
                      </a:endParaRPr>
                    </a:p>
                  </a:txBody>
                  <a:tcPr marL="68580" marR="68580" marT="0" marB="0" vert="vert270" anchor="ctr"/>
                </a:tc>
                <a:tc>
                  <a:txBody>
                    <a:bodyPr/>
                    <a:lstStyle/>
                    <a:p>
                      <a:pPr marL="71755" marR="71755" algn="ctr">
                        <a:lnSpc>
                          <a:spcPct val="115000"/>
                        </a:lnSpc>
                        <a:spcAft>
                          <a:spcPts val="0"/>
                        </a:spcAft>
                      </a:pPr>
                      <a:r>
                        <a:rPr lang="ru-RU" sz="1100">
                          <a:effectLst/>
                        </a:rPr>
                        <a:t>ИКТ</a:t>
                      </a:r>
                      <a:endParaRPr lang="ru-RU" sz="1100">
                        <a:effectLst/>
                        <a:latin typeface="Calibri"/>
                        <a:ea typeface="Times New Roman"/>
                        <a:cs typeface="Times New Roman"/>
                      </a:endParaRPr>
                    </a:p>
                  </a:txBody>
                  <a:tcPr marL="68580" marR="68580" marT="0" marB="0" vert="vert270" anchor="ctr"/>
                </a:tc>
                <a:tc>
                  <a:txBody>
                    <a:bodyPr/>
                    <a:lstStyle/>
                    <a:p>
                      <a:pPr marL="71755" marR="71755" algn="ctr">
                        <a:lnSpc>
                          <a:spcPct val="115000"/>
                        </a:lnSpc>
                        <a:spcAft>
                          <a:spcPts val="0"/>
                        </a:spcAft>
                      </a:pPr>
                      <a:r>
                        <a:rPr lang="ru-RU" sz="1100">
                          <a:effectLst/>
                        </a:rPr>
                        <a:t>Литература</a:t>
                      </a:r>
                      <a:endParaRPr lang="ru-RU" sz="1100">
                        <a:effectLst/>
                        <a:latin typeface="Calibri"/>
                        <a:ea typeface="Times New Roman"/>
                        <a:cs typeface="Times New Roman"/>
                      </a:endParaRPr>
                    </a:p>
                  </a:txBody>
                  <a:tcPr marL="68580" marR="68580" marT="0" marB="0" vert="vert270" anchor="ctr"/>
                </a:tc>
                <a:tc>
                  <a:txBody>
                    <a:bodyPr/>
                    <a:lstStyle/>
                    <a:p>
                      <a:pPr marL="71755" marR="71755" algn="ctr">
                        <a:lnSpc>
                          <a:spcPct val="115000"/>
                        </a:lnSpc>
                        <a:spcAft>
                          <a:spcPts val="0"/>
                        </a:spcAft>
                      </a:pPr>
                      <a:r>
                        <a:rPr lang="ru-RU" sz="1100">
                          <a:effectLst/>
                        </a:rPr>
                        <a:t>Всего</a:t>
                      </a:r>
                      <a:endParaRPr lang="ru-RU" sz="1100">
                        <a:effectLst/>
                        <a:latin typeface="Calibri"/>
                        <a:ea typeface="Times New Roman"/>
                        <a:cs typeface="Times New Roman"/>
                      </a:endParaRPr>
                    </a:p>
                  </a:txBody>
                  <a:tcPr marL="68580" marR="68580" marT="0" marB="0" vert="vert270"/>
                </a:tc>
              </a:tr>
              <a:tr h="428266">
                <a:tc>
                  <a:txBody>
                    <a:bodyPr/>
                    <a:lstStyle/>
                    <a:p>
                      <a:pPr algn="ctr">
                        <a:lnSpc>
                          <a:spcPct val="115000"/>
                        </a:lnSpc>
                        <a:spcAft>
                          <a:spcPts val="0"/>
                        </a:spcAft>
                      </a:pPr>
                      <a:r>
                        <a:rPr lang="ru-RU" sz="1200">
                          <a:effectLst/>
                        </a:rPr>
                        <a:t>2016</a:t>
                      </a:r>
                      <a:endParaRPr lang="ru-RU" sz="11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ru-RU" sz="1800" b="1" dirty="0">
                          <a:effectLst/>
                        </a:rPr>
                        <a:t>29</a:t>
                      </a:r>
                      <a:endParaRPr lang="ru-RU" sz="1800" b="1" dirty="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ru-RU" sz="1800" b="1" dirty="0">
                          <a:effectLst/>
                        </a:rPr>
                        <a:t>3</a:t>
                      </a:r>
                      <a:endParaRPr lang="ru-RU" sz="1800" b="1" dirty="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ru-RU" sz="1800" b="1" dirty="0">
                          <a:effectLst/>
                        </a:rPr>
                        <a:t>6</a:t>
                      </a:r>
                      <a:endParaRPr lang="ru-RU" sz="1800" b="1" dirty="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ru-RU" sz="1800" b="1" dirty="0">
                          <a:effectLst/>
                        </a:rPr>
                        <a:t>3</a:t>
                      </a:r>
                      <a:endParaRPr lang="ru-RU" sz="1800" b="1" dirty="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ru-RU" sz="1800" b="1" dirty="0">
                          <a:effectLst/>
                        </a:rPr>
                        <a:t>1</a:t>
                      </a:r>
                      <a:endParaRPr lang="ru-RU" sz="1800" b="1" dirty="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ru-RU" sz="1800" b="1" dirty="0">
                          <a:effectLst/>
                        </a:rPr>
                        <a:t>4</a:t>
                      </a:r>
                      <a:endParaRPr lang="ru-RU" sz="1800" b="1" dirty="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ru-RU" sz="1800" b="1" dirty="0">
                          <a:effectLst/>
                        </a:rPr>
                        <a:t>2</a:t>
                      </a:r>
                      <a:endParaRPr lang="ru-RU" sz="1800" b="1" dirty="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ru-RU" sz="1800" b="1" dirty="0">
                          <a:effectLst/>
                        </a:rPr>
                        <a:t>0</a:t>
                      </a:r>
                      <a:endParaRPr lang="ru-RU" sz="1800" b="1" dirty="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ru-RU" sz="1800" b="1">
                          <a:effectLst/>
                        </a:rPr>
                        <a:t>1</a:t>
                      </a:r>
                      <a:endParaRPr lang="ru-RU" sz="1800" b="1">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ru-RU" sz="1800" b="1">
                          <a:effectLst/>
                        </a:rPr>
                        <a:t>1</a:t>
                      </a:r>
                      <a:endParaRPr lang="ru-RU" sz="1800" b="1">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ru-RU" sz="1800" b="1">
                          <a:effectLst/>
                        </a:rPr>
                        <a:t>1</a:t>
                      </a:r>
                      <a:endParaRPr lang="ru-RU" sz="1800" b="1">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ru-RU" sz="1800" b="1">
                          <a:effectLst/>
                        </a:rPr>
                        <a:t>51</a:t>
                      </a:r>
                      <a:endParaRPr lang="ru-RU" sz="1800" b="1">
                        <a:effectLst/>
                        <a:latin typeface="Calibri"/>
                        <a:ea typeface="Times New Roman"/>
                        <a:cs typeface="Times New Roman"/>
                      </a:endParaRPr>
                    </a:p>
                  </a:txBody>
                  <a:tcPr marL="68580" marR="68580" marT="0" marB="0"/>
                </a:tc>
              </a:tr>
              <a:tr h="428266">
                <a:tc>
                  <a:txBody>
                    <a:bodyPr/>
                    <a:lstStyle/>
                    <a:p>
                      <a:pPr algn="ctr">
                        <a:lnSpc>
                          <a:spcPct val="115000"/>
                        </a:lnSpc>
                        <a:spcAft>
                          <a:spcPts val="0"/>
                        </a:spcAft>
                      </a:pPr>
                      <a:r>
                        <a:rPr lang="ru-RU" sz="1200">
                          <a:effectLst/>
                        </a:rPr>
                        <a:t>2017</a:t>
                      </a:r>
                      <a:endParaRPr lang="ru-RU" sz="11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ru-RU" sz="1800" b="1">
                          <a:effectLst/>
                        </a:rPr>
                        <a:t>27</a:t>
                      </a:r>
                      <a:endParaRPr lang="ru-RU" sz="1800" b="1">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ru-RU" sz="1800" b="1">
                          <a:effectLst/>
                        </a:rPr>
                        <a:t>1</a:t>
                      </a:r>
                      <a:endParaRPr lang="ru-RU" sz="1800" b="1">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ru-RU" sz="1800" b="1">
                          <a:effectLst/>
                        </a:rPr>
                        <a:t>5</a:t>
                      </a:r>
                      <a:endParaRPr lang="ru-RU" sz="1800" b="1">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ru-RU" sz="1800" b="1">
                          <a:effectLst/>
                        </a:rPr>
                        <a:t>0</a:t>
                      </a:r>
                      <a:endParaRPr lang="ru-RU" sz="1800" b="1">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ru-RU" sz="1800" b="1">
                          <a:effectLst/>
                        </a:rPr>
                        <a:t>1</a:t>
                      </a:r>
                      <a:endParaRPr lang="ru-RU" sz="1800" b="1">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ru-RU" sz="1800" b="1">
                          <a:effectLst/>
                        </a:rPr>
                        <a:t>2</a:t>
                      </a:r>
                      <a:endParaRPr lang="ru-RU" sz="1800" b="1">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ru-RU" sz="1800" b="1">
                          <a:effectLst/>
                        </a:rPr>
                        <a:t>1</a:t>
                      </a:r>
                      <a:endParaRPr lang="ru-RU" sz="1800" b="1">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ru-RU" sz="1800" b="1" dirty="0">
                          <a:effectLst/>
                        </a:rPr>
                        <a:t>0</a:t>
                      </a:r>
                      <a:endParaRPr lang="ru-RU" sz="1800" b="1" dirty="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ru-RU" sz="1800" b="1" dirty="0">
                          <a:effectLst/>
                        </a:rPr>
                        <a:t>3</a:t>
                      </a:r>
                      <a:endParaRPr lang="ru-RU" sz="1800" b="1" dirty="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ru-RU" sz="1800" b="1" dirty="0">
                          <a:effectLst/>
                        </a:rPr>
                        <a:t>2</a:t>
                      </a:r>
                      <a:endParaRPr lang="ru-RU" sz="1800" b="1" dirty="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ru-RU" sz="1800" b="1" dirty="0">
                          <a:effectLst/>
                        </a:rPr>
                        <a:t>0</a:t>
                      </a:r>
                      <a:endParaRPr lang="ru-RU" sz="1800" b="1" dirty="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ru-RU" sz="1800" b="1" dirty="0">
                          <a:effectLst/>
                        </a:rPr>
                        <a:t>42</a:t>
                      </a:r>
                      <a:endParaRPr lang="ru-RU" sz="1800" b="1" dirty="0">
                        <a:effectLst/>
                        <a:latin typeface="Calibri"/>
                        <a:ea typeface="Times New Roman"/>
                        <a:cs typeface="Times New Roman"/>
                      </a:endParaRPr>
                    </a:p>
                  </a:txBody>
                  <a:tcPr marL="68580" marR="68580" marT="0" marB="0"/>
                </a:tc>
              </a:tr>
              <a:tr h="428266">
                <a:tc>
                  <a:txBody>
                    <a:bodyPr/>
                    <a:lstStyle/>
                    <a:p>
                      <a:pPr algn="ctr">
                        <a:lnSpc>
                          <a:spcPct val="115000"/>
                        </a:lnSpc>
                        <a:spcAft>
                          <a:spcPts val="0"/>
                        </a:spcAft>
                      </a:pPr>
                      <a:r>
                        <a:rPr lang="ru-RU" sz="1200">
                          <a:effectLst/>
                        </a:rPr>
                        <a:t>2018</a:t>
                      </a:r>
                      <a:endParaRPr lang="ru-RU" sz="11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ru-RU" sz="1800" b="1">
                          <a:effectLst/>
                        </a:rPr>
                        <a:t>46</a:t>
                      </a:r>
                      <a:endParaRPr lang="ru-RU" sz="1800" b="1">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ru-RU" sz="1800" b="1">
                          <a:effectLst/>
                        </a:rPr>
                        <a:t>1</a:t>
                      </a:r>
                      <a:endParaRPr lang="ru-RU" sz="1800" b="1">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ru-RU" sz="1800" b="1">
                          <a:effectLst/>
                        </a:rPr>
                        <a:t>12</a:t>
                      </a:r>
                      <a:endParaRPr lang="ru-RU" sz="1800" b="1">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ru-RU" sz="1800" b="1">
                          <a:effectLst/>
                        </a:rPr>
                        <a:t>1</a:t>
                      </a:r>
                      <a:endParaRPr lang="ru-RU" sz="1800" b="1">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ru-RU" sz="1800" b="1">
                          <a:effectLst/>
                        </a:rPr>
                        <a:t>0</a:t>
                      </a:r>
                      <a:endParaRPr lang="ru-RU" sz="1800" b="1">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ru-RU" sz="1800" b="1">
                          <a:effectLst/>
                        </a:rPr>
                        <a:t>4</a:t>
                      </a:r>
                      <a:endParaRPr lang="ru-RU" sz="1800" b="1">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ru-RU" sz="1800" b="1">
                          <a:effectLst/>
                        </a:rPr>
                        <a:t>0</a:t>
                      </a:r>
                      <a:endParaRPr lang="ru-RU" sz="1800" b="1">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ru-RU" sz="1800" b="1">
                          <a:effectLst/>
                        </a:rPr>
                        <a:t>-</a:t>
                      </a:r>
                      <a:endParaRPr lang="ru-RU" sz="1800" b="1">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ru-RU" sz="1800" b="1">
                          <a:effectLst/>
                        </a:rPr>
                        <a:t>8</a:t>
                      </a:r>
                      <a:endParaRPr lang="ru-RU" sz="1800" b="1">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ru-RU" sz="1800" b="1">
                          <a:effectLst/>
                        </a:rPr>
                        <a:t>6</a:t>
                      </a:r>
                      <a:endParaRPr lang="ru-RU" sz="1800" b="1">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ru-RU" sz="1800" b="1">
                          <a:effectLst/>
                        </a:rPr>
                        <a:t>2</a:t>
                      </a:r>
                      <a:endParaRPr lang="ru-RU" sz="1800" b="1">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ru-RU" sz="1800" b="1" dirty="0">
                          <a:effectLst/>
                        </a:rPr>
                        <a:t>34</a:t>
                      </a:r>
                      <a:endParaRPr lang="ru-RU" sz="1800" b="1" dirty="0">
                        <a:effectLst/>
                        <a:latin typeface="Calibri"/>
                        <a:ea typeface="Times New Roman"/>
                        <a:cs typeface="Times New Roman"/>
                      </a:endParaRPr>
                    </a:p>
                  </a:txBody>
                  <a:tcPr marL="68580" marR="68580" marT="0" marB="0"/>
                </a:tc>
              </a:tr>
            </a:tbl>
          </a:graphicData>
        </a:graphic>
      </p:graphicFrame>
    </p:spTree>
    <p:extLst>
      <p:ext uri="{BB962C8B-B14F-4D97-AF65-F5344CB8AC3E}">
        <p14:creationId xmlns="" xmlns:p14="http://schemas.microsoft.com/office/powerpoint/2010/main" val="4491911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332656"/>
            <a:ext cx="6512511" cy="1143000"/>
          </a:xfrm>
        </p:spPr>
        <p:txBody>
          <a:bodyPr/>
          <a:lstStyle/>
          <a:p>
            <a:pPr algn="ctr"/>
            <a:r>
              <a:rPr lang="ru-RU" dirty="0" smtClean="0"/>
              <a:t>Итоги ГИА-11</a:t>
            </a:r>
            <a:endParaRPr lang="ru-RU" dirty="0"/>
          </a:p>
        </p:txBody>
      </p:sp>
      <p:sp>
        <p:nvSpPr>
          <p:cNvPr id="3" name="Объект 2"/>
          <p:cNvSpPr>
            <a:spLocks noGrp="1"/>
          </p:cNvSpPr>
          <p:nvPr>
            <p:ph sz="quarter" idx="13"/>
          </p:nvPr>
        </p:nvSpPr>
        <p:spPr>
          <a:xfrm>
            <a:off x="539552" y="1412776"/>
            <a:ext cx="7920880" cy="5040560"/>
          </a:xfrm>
        </p:spPr>
        <p:txBody>
          <a:bodyPr>
            <a:normAutofit/>
          </a:bodyPr>
          <a:lstStyle/>
          <a:p>
            <a:r>
              <a:rPr lang="ru-RU" b="1" dirty="0" smtClean="0"/>
              <a:t>8 </a:t>
            </a:r>
            <a:r>
              <a:rPr lang="ru-RU" b="1" dirty="0"/>
              <a:t>выпускников </a:t>
            </a:r>
            <a:r>
              <a:rPr lang="ru-RU" dirty="0"/>
              <a:t>получили аттестат об основном общем образовании с отличием и награждены медалью «За особые успехи в учении</a:t>
            </a:r>
            <a:r>
              <a:rPr lang="ru-RU" dirty="0" smtClean="0"/>
              <a:t>» </a:t>
            </a:r>
          </a:p>
          <a:p>
            <a:r>
              <a:rPr lang="ru-RU" b="1" dirty="0"/>
              <a:t>9 выпускников </a:t>
            </a:r>
            <a:r>
              <a:rPr lang="ru-RU" dirty="0" smtClean="0"/>
              <a:t>награждены городской </a:t>
            </a:r>
            <a:r>
              <a:rPr lang="ru-RU" dirty="0"/>
              <a:t>премией выпускников муниципальных общеобразовательных организаций города Ярославля, проявивших особые способности в учении </a:t>
            </a:r>
            <a:endParaRPr lang="ru-RU" dirty="0" smtClean="0"/>
          </a:p>
          <a:p>
            <a:r>
              <a:rPr lang="ru-RU" dirty="0" smtClean="0"/>
              <a:t>Почётным </a:t>
            </a:r>
            <a:r>
              <a:rPr lang="ru-RU" dirty="0"/>
              <a:t>знаком Губернатора области «За особые успехи в учении» награждена выпускница 11 А класса Зарубина </a:t>
            </a:r>
            <a:r>
              <a:rPr lang="ru-RU" dirty="0" smtClean="0"/>
              <a:t>Вероника</a:t>
            </a:r>
          </a:p>
          <a:p>
            <a:r>
              <a:rPr lang="ru-RU" dirty="0" smtClean="0"/>
              <a:t> </a:t>
            </a:r>
            <a:r>
              <a:rPr lang="ru-RU" b="1" dirty="0"/>
              <a:t>31 человек </a:t>
            </a:r>
            <a:r>
              <a:rPr lang="ru-RU" dirty="0"/>
              <a:t>награжден похвальной грамотой «За особые успехи в изучении отдельных предметов</a:t>
            </a:r>
            <a:r>
              <a:rPr lang="ru-RU" dirty="0" smtClean="0"/>
              <a:t>»</a:t>
            </a:r>
            <a:endParaRPr lang="ru-RU" dirty="0"/>
          </a:p>
          <a:p>
            <a:endParaRPr lang="ru-RU" dirty="0"/>
          </a:p>
        </p:txBody>
      </p:sp>
    </p:spTree>
    <p:extLst>
      <p:ext uri="{BB962C8B-B14F-4D97-AF65-F5344CB8AC3E}">
        <p14:creationId xmlns="" xmlns:p14="http://schemas.microsoft.com/office/powerpoint/2010/main" val="12250514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a:xfrm>
            <a:off x="0" y="404813"/>
            <a:ext cx="8229600" cy="935037"/>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ru-RU" sz="2800" dirty="0"/>
              <a:t>Трудоустройство </a:t>
            </a:r>
            <a:r>
              <a:rPr lang="ru-RU" sz="2800" dirty="0" smtClean="0"/>
              <a:t>выпускников 11 классов</a:t>
            </a:r>
            <a:endParaRPr lang="ru-RU" sz="2800" dirty="0"/>
          </a:p>
        </p:txBody>
      </p:sp>
      <p:sp>
        <p:nvSpPr>
          <p:cNvPr id="3" name="Объект 2"/>
          <p:cNvSpPr txBox="1">
            <a:spLocks noGrp="1"/>
          </p:cNvSpPr>
          <p:nvPr>
            <p:ph type="body" idx="4294967295"/>
          </p:nvPr>
        </p:nvSpPr>
        <p:spPr>
          <a:xfrm>
            <a:off x="395536" y="1556792"/>
            <a:ext cx="8229600" cy="4525963"/>
          </a:xfrm>
        </p:spPr>
        <p:txBody>
          <a:bodyPr>
            <a:normAutofit fontScale="92500" lnSpcReduction="10000"/>
          </a:bodyPr>
          <a:lstStyle>
            <a:defPPr marL="432000" lvl="0" indent="-324000" algn="l" rtl="0" hangingPunct="1">
              <a:spcBef>
                <a:spcPts val="0"/>
              </a:spcBef>
              <a:spcAft>
                <a:spcPts val="1417"/>
              </a:spcAft>
              <a:buSzPct val="45000"/>
              <a:buFont typeface="StarSymbol"/>
              <a:buNone/>
              <a:defRPr lang="ru-RU" sz="2400" b="0" i="0" u="none" strike="noStrike" kern="1200" spc="0">
                <a:ln>
                  <a:noFill/>
                </a:ln>
                <a:solidFill>
                  <a:srgbClr val="808080"/>
                </a:solidFill>
                <a:latin typeface="Century Gothic"/>
                <a:ea typeface="Microsoft YaHei" pitchFamily="2"/>
                <a:cs typeface="Arial" pitchFamily="2"/>
              </a:defRPr>
            </a:defPPr>
            <a:lvl1pPr marL="432000" lvl="0" indent="-324000" algn="l" rtl="0" hangingPunct="1">
              <a:spcBef>
                <a:spcPts val="0"/>
              </a:spcBef>
              <a:spcAft>
                <a:spcPts val="1417"/>
              </a:spcAft>
              <a:buSzPct val="45000"/>
              <a:buFont typeface="StarSymbol"/>
              <a:buChar char="●"/>
              <a:defRPr lang="ru-RU" sz="2400" b="0" i="0" u="none" strike="noStrike" kern="1200" spc="0">
                <a:ln>
                  <a:noFill/>
                </a:ln>
                <a:solidFill>
                  <a:srgbClr val="808080"/>
                </a:solidFill>
                <a:latin typeface="Century Gothic"/>
                <a:ea typeface="Microsoft YaHei" pitchFamily="2"/>
                <a:cs typeface="Arial" pitchFamily="2"/>
              </a:defRPr>
            </a:lvl1pPr>
            <a:lvl2pPr marL="864000" lvl="1" indent="-324000" algn="l" rtl="0" hangingPunct="1">
              <a:spcBef>
                <a:spcPts val="0"/>
              </a:spcBef>
              <a:spcAft>
                <a:spcPts val="1134"/>
              </a:spcAft>
              <a:buSzPct val="75000"/>
              <a:buFont typeface="StarSymbol"/>
              <a:buChar char="–"/>
              <a:defRPr lang="ru-RU" sz="1600" b="0" i="0" u="none" strike="noStrike" kern="1200" spc="0">
                <a:ln>
                  <a:noFill/>
                </a:ln>
                <a:solidFill>
                  <a:srgbClr val="808080"/>
                </a:solidFill>
                <a:latin typeface="Century Gothic"/>
                <a:ea typeface="Microsoft YaHei" pitchFamily="2"/>
                <a:cs typeface="Arial" pitchFamily="2"/>
              </a:defRPr>
            </a:lvl2pPr>
            <a:lvl3pPr marL="1295999" lvl="2" indent="-288000" algn="l" rtl="0" hangingPunct="1">
              <a:spcBef>
                <a:spcPts val="0"/>
              </a:spcBef>
              <a:spcAft>
                <a:spcPts val="850"/>
              </a:spcAft>
              <a:buSzPct val="45000"/>
              <a:buFont typeface="StarSymbol"/>
              <a:buChar char="●"/>
              <a:defRPr lang="ru-RU" sz="1600" b="0" i="0" u="none" strike="noStrike" kern="1200" spc="0">
                <a:ln>
                  <a:noFill/>
                </a:ln>
                <a:solidFill>
                  <a:srgbClr val="808080"/>
                </a:solidFill>
                <a:latin typeface="Century Gothic"/>
                <a:ea typeface="Microsoft YaHei" pitchFamily="2"/>
                <a:cs typeface="Arial" pitchFamily="2"/>
              </a:defRPr>
            </a:lvl3pPr>
            <a:lvl4pPr marL="1728000" lvl="3" indent="-216000" algn="l" rtl="0" hangingPunct="1">
              <a:spcBef>
                <a:spcPts val="0"/>
              </a:spcBef>
              <a:spcAft>
                <a:spcPts val="567"/>
              </a:spcAft>
              <a:buSzPct val="75000"/>
              <a:buFont typeface="StarSymbol"/>
              <a:buChar char="–"/>
              <a:defRPr lang="ru-RU" sz="1600" b="0" i="0" u="none" strike="noStrike" kern="1200" spc="0">
                <a:ln>
                  <a:noFill/>
                </a:ln>
                <a:solidFill>
                  <a:srgbClr val="808080"/>
                </a:solidFill>
                <a:latin typeface="Century Gothic"/>
                <a:ea typeface="Microsoft YaHei" pitchFamily="2"/>
                <a:cs typeface="Arial" pitchFamily="2"/>
              </a:defRPr>
            </a:lvl4pPr>
            <a:lvl5pPr marL="2160000" lvl="4" indent="-216000" algn="l" rtl="0" hangingPunct="1">
              <a:spcBef>
                <a:spcPts val="0"/>
              </a:spcBef>
              <a:spcAft>
                <a:spcPts val="283"/>
              </a:spcAft>
              <a:buSzPct val="45000"/>
              <a:buFont typeface="StarSymbol"/>
              <a:buChar char="●"/>
              <a:defRPr lang="ru-RU" sz="2000" b="0" i="0" u="none" strike="noStrike" kern="1200" spc="0">
                <a:ln>
                  <a:noFill/>
                </a:ln>
                <a:solidFill>
                  <a:srgbClr val="808080"/>
                </a:solidFill>
                <a:latin typeface="Century Gothic"/>
                <a:ea typeface="Microsoft YaHei" pitchFamily="2"/>
                <a:cs typeface="Arial" pitchFamily="2"/>
              </a:defRPr>
            </a:lvl5pPr>
            <a:lvl6pPr marL="2592000" lvl="5" indent="-216000" algn="l" rtl="0" hangingPunct="1">
              <a:spcBef>
                <a:spcPts val="0"/>
              </a:spcBef>
              <a:spcAft>
                <a:spcPts val="283"/>
              </a:spcAft>
              <a:buSzPct val="45000"/>
              <a:buFont typeface="StarSymbol"/>
              <a:buChar char="●"/>
              <a:defRPr lang="ru-RU" sz="2000" b="0" i="0" u="none" strike="noStrike" kern="1200" spc="0">
                <a:ln>
                  <a:noFill/>
                </a:ln>
                <a:solidFill>
                  <a:srgbClr val="808080"/>
                </a:solidFill>
                <a:latin typeface="Century Gothic"/>
                <a:ea typeface="Microsoft YaHei" pitchFamily="2"/>
                <a:cs typeface="Arial" pitchFamily="2"/>
              </a:defRPr>
            </a:lvl6pPr>
            <a:lvl7pPr marL="3024000" lvl="6" indent="-216000" algn="l" rtl="0" hangingPunct="1">
              <a:spcBef>
                <a:spcPts val="0"/>
              </a:spcBef>
              <a:spcAft>
                <a:spcPts val="283"/>
              </a:spcAft>
              <a:buSzPct val="45000"/>
              <a:buFont typeface="StarSymbol"/>
              <a:buChar char="●"/>
              <a:defRPr lang="ru-RU" sz="2000" b="0" i="0" u="none" strike="noStrike" kern="1200" spc="0">
                <a:ln>
                  <a:noFill/>
                </a:ln>
                <a:solidFill>
                  <a:srgbClr val="808080"/>
                </a:solidFill>
                <a:latin typeface="Century Gothic"/>
                <a:ea typeface="Microsoft YaHei" pitchFamily="2"/>
                <a:cs typeface="Arial" pitchFamily="2"/>
              </a:defRPr>
            </a:lvl7pPr>
            <a:lvl8pPr marL="3456000" lvl="7" indent="-216000" algn="l" rtl="0" hangingPunct="1">
              <a:spcBef>
                <a:spcPts val="0"/>
              </a:spcBef>
              <a:spcAft>
                <a:spcPts val="283"/>
              </a:spcAft>
              <a:buSzPct val="45000"/>
              <a:buFont typeface="StarSymbol"/>
              <a:buChar char="●"/>
              <a:defRPr lang="ru-RU" sz="2000" b="0" i="0" u="none" strike="noStrike" kern="1200" spc="0">
                <a:ln>
                  <a:noFill/>
                </a:ln>
                <a:solidFill>
                  <a:srgbClr val="808080"/>
                </a:solidFill>
                <a:latin typeface="Century Gothic"/>
                <a:ea typeface="Microsoft YaHei" pitchFamily="2"/>
                <a:cs typeface="Arial" pitchFamily="2"/>
              </a:defRPr>
            </a:lvl8pPr>
            <a:lvl9pPr marL="3887999" lvl="8" indent="-216000" algn="l" rtl="0" hangingPunct="1">
              <a:spcBef>
                <a:spcPts val="0"/>
              </a:spcBef>
              <a:spcAft>
                <a:spcPts val="283"/>
              </a:spcAft>
              <a:buSzPct val="45000"/>
              <a:buFont typeface="StarSymbol"/>
              <a:buChar char="●"/>
              <a:defRPr lang="ru-RU" sz="2000" b="0" i="0" u="none" strike="noStrike" kern="1200" spc="0">
                <a:ln>
                  <a:noFill/>
                </a:ln>
                <a:solidFill>
                  <a:srgbClr val="808080"/>
                </a:solidFill>
                <a:latin typeface="Century Gothic"/>
                <a:ea typeface="Microsoft YaHei" pitchFamily="2"/>
                <a:cs typeface="Arial" pitchFamily="2"/>
              </a:defRPr>
            </a:lvl9pPr>
          </a:lstStyle>
          <a:p>
            <a:pPr marL="0" lvl="0" indent="0">
              <a:spcBef>
                <a:spcPts val="479"/>
              </a:spcBef>
              <a:buNone/>
            </a:pPr>
            <a:r>
              <a:rPr lang="ru-RU" b="1" dirty="0">
                <a:solidFill>
                  <a:schemeClr val="tx2"/>
                </a:solidFill>
                <a:latin typeface="Century Gothic" pitchFamily="18"/>
              </a:rPr>
              <a:t>Из 82 выпускников 78 поступили в ВУЗы</a:t>
            </a:r>
          </a:p>
          <a:p>
            <a:pPr marL="0" lvl="0" indent="0">
              <a:spcBef>
                <a:spcPts val="479"/>
              </a:spcBef>
              <a:buNone/>
            </a:pPr>
            <a:r>
              <a:rPr lang="ru-RU" b="1" dirty="0">
                <a:solidFill>
                  <a:schemeClr val="tx2"/>
                </a:solidFill>
                <a:latin typeface="Century Gothic" pitchFamily="18"/>
              </a:rPr>
              <a:t>г. Ярославля и РФ:</a:t>
            </a:r>
          </a:p>
          <a:p>
            <a:pPr marL="0" lvl="0" indent="0">
              <a:spcBef>
                <a:spcPts val="479"/>
              </a:spcBef>
              <a:buFont typeface="Arial" pitchFamily="32"/>
              <a:buChar char="•"/>
            </a:pPr>
            <a:r>
              <a:rPr lang="ru-RU" b="1" dirty="0">
                <a:solidFill>
                  <a:schemeClr val="tx2"/>
                </a:solidFill>
                <a:latin typeface="Century Gothic" pitchFamily="18"/>
              </a:rPr>
              <a:t>в ЯГПУ им. К.Д. Ушинского – 18 чел.,</a:t>
            </a:r>
          </a:p>
          <a:p>
            <a:pPr marL="0" lvl="0" indent="0">
              <a:spcBef>
                <a:spcPts val="479"/>
              </a:spcBef>
              <a:buFont typeface="Arial" pitchFamily="32"/>
              <a:buChar char="•"/>
            </a:pPr>
            <a:r>
              <a:rPr lang="ru-RU" b="1" dirty="0" err="1">
                <a:solidFill>
                  <a:schemeClr val="tx2"/>
                </a:solidFill>
                <a:latin typeface="Century Gothic" pitchFamily="18"/>
              </a:rPr>
              <a:t>ЯрГУ</a:t>
            </a:r>
            <a:r>
              <a:rPr lang="ru-RU" b="1" dirty="0">
                <a:solidFill>
                  <a:schemeClr val="tx2"/>
                </a:solidFill>
                <a:latin typeface="Century Gothic" pitchFamily="18"/>
              </a:rPr>
              <a:t> им. П.Г. Демидова – 34 чел., ЯГТУ – 5 чел.,</a:t>
            </a:r>
          </a:p>
          <a:p>
            <a:pPr marL="0" lvl="0" indent="0">
              <a:spcBef>
                <a:spcPts val="479"/>
              </a:spcBef>
              <a:buFont typeface="Arial" pitchFamily="32"/>
              <a:buChar char="•"/>
            </a:pPr>
            <a:r>
              <a:rPr lang="ru-RU" b="1" dirty="0">
                <a:solidFill>
                  <a:schemeClr val="tx2"/>
                </a:solidFill>
                <a:latin typeface="Century Gothic" pitchFamily="18"/>
              </a:rPr>
              <a:t>ЯГМУ – 3 чел.,</a:t>
            </a:r>
          </a:p>
          <a:p>
            <a:pPr marL="0" lvl="0" indent="0">
              <a:spcBef>
                <a:spcPts val="479"/>
              </a:spcBef>
              <a:buFont typeface="Arial" pitchFamily="32"/>
              <a:buChar char="•"/>
            </a:pPr>
            <a:r>
              <a:rPr lang="ru-RU" b="1" dirty="0">
                <a:solidFill>
                  <a:schemeClr val="tx2"/>
                </a:solidFill>
                <a:latin typeface="Century Gothic" pitchFamily="18"/>
              </a:rPr>
              <a:t>ЯВВУ ПВО – 2 чел, в другие  - 3 чел.,</a:t>
            </a:r>
          </a:p>
          <a:p>
            <a:pPr marL="0" lvl="0" indent="0">
              <a:spcBef>
                <a:spcPts val="479"/>
              </a:spcBef>
              <a:buNone/>
            </a:pPr>
            <a:r>
              <a:rPr lang="ru-RU" b="1" dirty="0">
                <a:solidFill>
                  <a:schemeClr val="tx2"/>
                </a:solidFill>
                <a:latin typeface="Century Gothic" pitchFamily="18"/>
              </a:rPr>
              <a:t>в ВУЗы г. Санкт Петербурга – 8 чел,</a:t>
            </a:r>
          </a:p>
          <a:p>
            <a:pPr marL="0" lvl="0" indent="0">
              <a:spcBef>
                <a:spcPts val="479"/>
              </a:spcBef>
              <a:buFont typeface="Arial" pitchFamily="32"/>
              <a:buChar char="•"/>
            </a:pPr>
            <a:r>
              <a:rPr lang="ru-RU" b="1" dirty="0">
                <a:solidFill>
                  <a:schemeClr val="tx2"/>
                </a:solidFill>
                <a:latin typeface="Century Gothic" pitchFamily="18"/>
              </a:rPr>
              <a:t> г. Москвы – 5 чел, в другие ВУЗы РФ – 2 чел.</a:t>
            </a:r>
          </a:p>
          <a:p>
            <a:pPr marL="0" lvl="0" indent="0">
              <a:spcBef>
                <a:spcPts val="479"/>
              </a:spcBef>
              <a:buNone/>
            </a:pPr>
            <a:endParaRPr lang="ru-RU" b="1" dirty="0">
              <a:solidFill>
                <a:schemeClr val="tx2"/>
              </a:solidFill>
              <a:latin typeface="Century Gothic" pitchFamily="18"/>
            </a:endParaRPr>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85728"/>
            <a:ext cx="8715436" cy="1143000"/>
          </a:xfrm>
        </p:spPr>
        <p:txBody>
          <a:bodyPr/>
          <a:lstStyle/>
          <a:p>
            <a:pPr algn="ctr">
              <a:buNone/>
            </a:pPr>
            <a:r>
              <a:rPr lang="ru-RU" dirty="0" smtClean="0"/>
              <a:t>Международные школьные обмены</a:t>
            </a:r>
            <a:endParaRPr lang="ru-RU" dirty="0"/>
          </a:p>
        </p:txBody>
      </p:sp>
      <p:sp>
        <p:nvSpPr>
          <p:cNvPr id="3" name="Содержимое 2"/>
          <p:cNvSpPr>
            <a:spLocks noGrp="1"/>
          </p:cNvSpPr>
          <p:nvPr>
            <p:ph sz="quarter" idx="13"/>
          </p:nvPr>
        </p:nvSpPr>
        <p:spPr>
          <a:xfrm>
            <a:off x="357158" y="2000240"/>
            <a:ext cx="8429684" cy="4260538"/>
          </a:xfrm>
        </p:spPr>
        <p:txBody>
          <a:bodyPr>
            <a:normAutofit/>
          </a:bodyPr>
          <a:lstStyle/>
          <a:p>
            <a:r>
              <a:rPr lang="ru-RU" sz="2800" dirty="0" smtClean="0"/>
              <a:t>Китай, </a:t>
            </a:r>
            <a:r>
              <a:rPr lang="ru-RU" sz="2800" dirty="0" err="1" smtClean="0"/>
              <a:t>г.Чанчунь</a:t>
            </a:r>
            <a:r>
              <a:rPr lang="ru-RU" sz="2800" dirty="0" smtClean="0"/>
              <a:t>, Школа иностранных языков</a:t>
            </a:r>
          </a:p>
          <a:p>
            <a:r>
              <a:rPr lang="ru-RU" sz="2800" dirty="0" smtClean="0"/>
              <a:t>Китай, г.Гуанчжоу, Школа иностранных языков</a:t>
            </a:r>
          </a:p>
          <a:p>
            <a:r>
              <a:rPr lang="ru-RU" sz="2800" dirty="0" smtClean="0"/>
              <a:t>Франция</a:t>
            </a:r>
          </a:p>
          <a:p>
            <a:r>
              <a:rPr lang="ru-RU" sz="2800" dirty="0" smtClean="0"/>
              <a:t>Германия</a:t>
            </a:r>
          </a:p>
          <a:p>
            <a:r>
              <a:rPr lang="ru-RU" sz="2800" dirty="0" smtClean="0"/>
              <a:t>Австрия, </a:t>
            </a:r>
            <a:r>
              <a:rPr lang="ru-RU" sz="2800" smtClean="0"/>
              <a:t>две школы</a:t>
            </a:r>
            <a:endParaRPr lang="ru-RU" sz="2800" dirty="0" smtClean="0"/>
          </a:p>
          <a:p>
            <a:r>
              <a:rPr lang="ru-RU" sz="2800" dirty="0" smtClean="0"/>
              <a:t>Чехия</a:t>
            </a:r>
          </a:p>
          <a:p>
            <a:r>
              <a:rPr lang="ru-RU" sz="2800" dirty="0" smtClean="0"/>
              <a:t>Польша</a:t>
            </a:r>
          </a:p>
          <a:p>
            <a:endParaRPr lang="ru-RU" sz="2800" dirty="0"/>
          </a:p>
        </p:txBody>
      </p:sp>
    </p:spTree>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descr="IMG_6439.JPG"/>
          <p:cNvPicPr>
            <a:picLocks noChangeAspect="1"/>
          </p:cNvPicPr>
          <p:nvPr/>
        </p:nvPicPr>
        <p:blipFill>
          <a:blip r:embed="rId2" cstate="email"/>
          <a:stretch>
            <a:fillRect/>
          </a:stretch>
        </p:blipFill>
        <p:spPr>
          <a:xfrm>
            <a:off x="0" y="0"/>
            <a:ext cx="9144000" cy="6858000"/>
          </a:xfrm>
          <a:prstGeom prst="rect">
            <a:avLst/>
          </a:prstGeom>
        </p:spPr>
      </p:pic>
      <p:sp>
        <p:nvSpPr>
          <p:cNvPr id="5" name="TextBox 4"/>
          <p:cNvSpPr txBox="1"/>
          <p:nvPr/>
        </p:nvSpPr>
        <p:spPr>
          <a:xfrm>
            <a:off x="429891" y="642918"/>
            <a:ext cx="8568371" cy="646331"/>
          </a:xfrm>
          <a:prstGeom prst="rect">
            <a:avLst/>
          </a:prstGeom>
          <a:noFill/>
        </p:spPr>
        <p:txBody>
          <a:bodyPr wrap="none" rtlCol="0">
            <a:spAutoFit/>
          </a:bodyPr>
          <a:lstStyle/>
          <a:p>
            <a:pPr algn="ctr"/>
            <a:r>
              <a:rPr lang="ru-RU" sz="3600" i="1" dirty="0" smtClean="0">
                <a:solidFill>
                  <a:srgbClr val="FFFF00"/>
                </a:solidFill>
                <a:effectLst>
                  <a:outerShdw blurRad="38100" dist="38100" dir="2700000" algn="tl">
                    <a:srgbClr val="000000">
                      <a:alpha val="43137"/>
                    </a:srgbClr>
                  </a:outerShdw>
                </a:effectLst>
                <a:latin typeface="Arno Pro Smbd" pitchFamily="18" charset="0"/>
              </a:rPr>
              <a:t>Гуанчжоуская школа иностранных языков</a:t>
            </a:r>
            <a:endParaRPr lang="ru-RU" sz="3600" i="1" dirty="0">
              <a:solidFill>
                <a:srgbClr val="FFFF00"/>
              </a:solidFill>
              <a:effectLst>
                <a:outerShdw blurRad="38100" dist="38100" dir="2700000" algn="tl">
                  <a:srgbClr val="000000">
                    <a:alpha val="43137"/>
                  </a:srgbClr>
                </a:outerShdw>
              </a:effectLst>
              <a:latin typeface="Arno Pro Smbd" pitchFamily="18" charset="0"/>
            </a:endParaRPr>
          </a:p>
        </p:txBody>
      </p:sp>
      <p:sp>
        <p:nvSpPr>
          <p:cNvPr id="6" name="TextBox 5"/>
          <p:cNvSpPr txBox="1"/>
          <p:nvPr/>
        </p:nvSpPr>
        <p:spPr>
          <a:xfrm>
            <a:off x="499313" y="5214950"/>
            <a:ext cx="7742697" cy="1384995"/>
          </a:xfrm>
          <a:prstGeom prst="rect">
            <a:avLst/>
          </a:prstGeom>
          <a:noFill/>
        </p:spPr>
        <p:txBody>
          <a:bodyPr wrap="none" rtlCol="0">
            <a:spAutoFit/>
          </a:bodyPr>
          <a:lstStyle/>
          <a:p>
            <a:pPr algn="ctr"/>
            <a:r>
              <a:rPr lang="ru-RU" sz="2800" b="1" i="1" dirty="0">
                <a:solidFill>
                  <a:schemeClr val="bg1"/>
                </a:solidFill>
                <a:effectLst>
                  <a:outerShdw blurRad="38100" dist="38100" dir="2700000" algn="tl">
                    <a:srgbClr val="000000">
                      <a:alpha val="43137"/>
                    </a:srgbClr>
                  </a:outerShdw>
                </a:effectLst>
                <a:latin typeface="Arno Pro Caption" pitchFamily="18" charset="0"/>
              </a:rPr>
              <a:t>о</a:t>
            </a:r>
            <a:r>
              <a:rPr lang="ru-RU" sz="2800" b="1" i="1" dirty="0" smtClean="0">
                <a:solidFill>
                  <a:schemeClr val="bg1"/>
                </a:solidFill>
                <a:effectLst>
                  <a:outerShdw blurRad="38100" dist="38100" dir="2700000" algn="tl">
                    <a:srgbClr val="000000">
                      <a:alpha val="43137"/>
                    </a:srgbClr>
                  </a:outerShdw>
                </a:effectLst>
                <a:latin typeface="Arno Pro Caption" pitchFamily="18" charset="0"/>
              </a:rPr>
              <a:t>дна из семи лучших школ Китая, </a:t>
            </a:r>
          </a:p>
          <a:p>
            <a:pPr algn="ctr"/>
            <a:r>
              <a:rPr lang="ru-RU" sz="2800" b="1" i="1" dirty="0" smtClean="0">
                <a:solidFill>
                  <a:schemeClr val="bg1"/>
                </a:solidFill>
                <a:effectLst>
                  <a:outerShdw blurRad="38100" dist="38100" dir="2700000" algn="tl">
                    <a:srgbClr val="000000">
                      <a:alpha val="43137"/>
                    </a:srgbClr>
                  </a:outerShdw>
                </a:effectLst>
                <a:latin typeface="Arno Pro Caption" pitchFamily="18" charset="0"/>
              </a:rPr>
              <a:t>единственная школа-пансион</a:t>
            </a:r>
          </a:p>
          <a:p>
            <a:pPr algn="ctr"/>
            <a:r>
              <a:rPr lang="ru-RU" sz="2800" b="1" i="1" dirty="0" smtClean="0">
                <a:solidFill>
                  <a:schemeClr val="bg1"/>
                </a:solidFill>
                <a:effectLst>
                  <a:outerShdw blurRad="38100" dist="38100" dir="2700000" algn="tl">
                    <a:srgbClr val="000000">
                      <a:alpha val="43137"/>
                    </a:srgbClr>
                  </a:outerShdw>
                </a:effectLst>
                <a:latin typeface="Arno Pro Caption" pitchFamily="18" charset="0"/>
              </a:rPr>
              <a:t> с углубленным изучением иностранных языков</a:t>
            </a:r>
            <a:endParaRPr lang="ru-RU" sz="2800" b="1" i="1" dirty="0">
              <a:solidFill>
                <a:schemeClr val="bg1"/>
              </a:solidFill>
              <a:effectLst>
                <a:outerShdw blurRad="38100" dist="38100" dir="2700000" algn="tl">
                  <a:srgbClr val="000000">
                    <a:alpha val="43137"/>
                  </a:srgbClr>
                </a:outerShdw>
              </a:effectLst>
              <a:latin typeface="Arno Pro Captio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 name="Содержимое 5" descr="IMG_6820.JPG"/>
          <p:cNvPicPr>
            <a:picLocks noGrp="1" noChangeAspect="1"/>
          </p:cNvPicPr>
          <p:nvPr>
            <p:ph idx="4294967295"/>
          </p:nvPr>
        </p:nvPicPr>
        <p:blipFill>
          <a:blip r:embed="rId2" cstate="email"/>
          <a:stretch>
            <a:fillRect/>
          </a:stretch>
        </p:blipFill>
        <p:spPr>
          <a:xfrm>
            <a:off x="0" y="0"/>
            <a:ext cx="9144000" cy="6858000"/>
          </a:xfrm>
          <a:prstGeom prst="rect">
            <a:avLst/>
          </a:prstGeom>
        </p:spPr>
      </p:pic>
      <p:sp>
        <p:nvSpPr>
          <p:cNvPr id="4" name="Прямоугольник 3"/>
          <p:cNvSpPr/>
          <p:nvPr/>
        </p:nvSpPr>
        <p:spPr>
          <a:xfrm>
            <a:off x="500034" y="428604"/>
            <a:ext cx="5633273" cy="707886"/>
          </a:xfrm>
          <a:prstGeom prst="rect">
            <a:avLst/>
          </a:prstGeom>
          <a:noFill/>
        </p:spPr>
        <p:txBody>
          <a:bodyPr wrap="none" lIns="91440" tIns="45720" rIns="91440" bIns="45720">
            <a:spAutoFit/>
          </a:bodyPr>
          <a:lstStyle/>
          <a:p>
            <a:pPr algn="ctr"/>
            <a:r>
              <a:rPr lang="ru-RU" sz="4000" b="1" cap="none" spc="0" dirty="0" smtClean="0">
                <a:ln w="12700">
                  <a:solidFill>
                    <a:schemeClr val="tx2">
                      <a:satMod val="155000"/>
                    </a:schemeClr>
                  </a:solidFill>
                  <a:prstDash val="solid"/>
                </a:ln>
                <a:solidFill>
                  <a:schemeClr val="accent6"/>
                </a:solidFill>
                <a:effectLst>
                  <a:outerShdw blurRad="41275" dist="20320" dir="1800000" algn="tl" rotWithShape="0">
                    <a:srgbClr val="000000">
                      <a:alpha val="40000"/>
                    </a:srgbClr>
                  </a:outerShdw>
                </a:effectLst>
              </a:rPr>
              <a:t>Подписание договора</a:t>
            </a:r>
            <a:endParaRPr lang="ru-RU" sz="4000" b="1" cap="none" spc="0" dirty="0">
              <a:ln w="12700">
                <a:solidFill>
                  <a:schemeClr val="tx2">
                    <a:satMod val="155000"/>
                  </a:schemeClr>
                </a:solidFill>
                <a:prstDash val="solid"/>
              </a:ln>
              <a:solidFill>
                <a:schemeClr val="accent6"/>
              </a:solidFill>
              <a:effectLst>
                <a:outerShdw blurRad="41275" dist="20320" dir="1800000" algn="tl" rotWithShape="0">
                  <a:srgbClr val="000000">
                    <a:alpha val="40000"/>
                  </a:srgbClr>
                </a:outerShdw>
              </a:effectLs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4294967295"/>
          </p:nvPr>
        </p:nvSpPr>
        <p:spPr>
          <a:xfrm>
            <a:off x="457200" y="1600200"/>
            <a:ext cx="8229600" cy="4525963"/>
          </a:xfrm>
          <a:prstGeom prst="rect">
            <a:avLst/>
          </a:prstGeom>
        </p:spPr>
        <p:txBody>
          <a:bodyPr/>
          <a:lstStyle/>
          <a:p>
            <a:endParaRPr lang="ru-RU"/>
          </a:p>
        </p:txBody>
      </p:sp>
      <p:pic>
        <p:nvPicPr>
          <p:cNvPr id="1026" name="Picture 2" descr="C:\Users\Релизер\Desktop\IMG_7779.PNG"/>
          <p:cNvPicPr>
            <a:picLocks noChangeAspect="1" noChangeArrowheads="1"/>
          </p:cNvPicPr>
          <p:nvPr/>
        </p:nvPicPr>
        <p:blipFill>
          <a:blip r:embed="rId2" cstate="print"/>
          <a:srcRect/>
          <a:stretch>
            <a:fillRect/>
          </a:stretch>
        </p:blipFill>
        <p:spPr bwMode="auto">
          <a:xfrm>
            <a:off x="-1610959" y="-300869"/>
            <a:ext cx="12326627" cy="6944579"/>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IMG_6903.JPG"/>
          <p:cNvPicPr>
            <a:picLocks noGrp="1" noChangeAspect="1"/>
          </p:cNvPicPr>
          <p:nvPr>
            <p:ph idx="4294967295"/>
          </p:nvPr>
        </p:nvPicPr>
        <p:blipFill>
          <a:blip r:embed="rId2" cstate="email"/>
          <a:stretch>
            <a:fillRect/>
          </a:stretch>
        </p:blipFill>
        <p:spPr>
          <a:xfrm>
            <a:off x="0" y="0"/>
            <a:ext cx="9144000" cy="6858000"/>
          </a:xfrm>
          <a:prstGeom prst="rect">
            <a:avLst/>
          </a:prstGeom>
        </p:spPr>
      </p:pic>
      <p:sp>
        <p:nvSpPr>
          <p:cNvPr id="5" name="Прямоугольник 4"/>
          <p:cNvSpPr/>
          <p:nvPr/>
        </p:nvSpPr>
        <p:spPr>
          <a:xfrm>
            <a:off x="500034" y="428604"/>
            <a:ext cx="4586512" cy="707886"/>
          </a:xfrm>
          <a:prstGeom prst="rect">
            <a:avLst/>
          </a:prstGeom>
          <a:noFill/>
        </p:spPr>
        <p:txBody>
          <a:bodyPr wrap="none" lIns="91440" tIns="45720" rIns="91440" bIns="45720">
            <a:spAutoFit/>
          </a:bodyPr>
          <a:lstStyle/>
          <a:p>
            <a:pPr algn="ctr"/>
            <a:r>
              <a:rPr lang="ru-RU" sz="4000" b="1" cap="none" spc="0" dirty="0" smtClean="0">
                <a:ln w="12700">
                  <a:solidFill>
                    <a:schemeClr val="tx2">
                      <a:satMod val="155000"/>
                    </a:schemeClr>
                  </a:solidFill>
                  <a:prstDash val="solid"/>
                </a:ln>
                <a:solidFill>
                  <a:schemeClr val="accent6"/>
                </a:solidFill>
                <a:effectLst>
                  <a:outerShdw blurRad="41275" dist="20320" dir="1800000" algn="tl" rotWithShape="0">
                    <a:srgbClr val="000000">
                      <a:alpha val="40000"/>
                    </a:srgbClr>
                  </a:outerShdw>
                </a:effectLst>
              </a:rPr>
              <a:t>Совместные дела</a:t>
            </a:r>
            <a:endParaRPr lang="ru-RU" sz="4000" b="1" cap="none" spc="0" dirty="0">
              <a:ln w="12700">
                <a:solidFill>
                  <a:schemeClr val="tx2">
                    <a:satMod val="155000"/>
                  </a:schemeClr>
                </a:solidFill>
                <a:prstDash val="solid"/>
              </a:ln>
              <a:solidFill>
                <a:schemeClr val="accent6"/>
              </a:solidFill>
              <a:effectLst>
                <a:outerShdw blurRad="41275" dist="20320" dir="1800000" algn="tl" rotWithShape="0">
                  <a:srgbClr val="000000">
                    <a:alpha val="40000"/>
                  </a:srgbClr>
                </a:outerShdw>
              </a:effectLs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IMG_7029.JPG"/>
          <p:cNvPicPr>
            <a:picLocks noGrp="1" noChangeAspect="1"/>
          </p:cNvPicPr>
          <p:nvPr>
            <p:ph idx="4294967295"/>
          </p:nvPr>
        </p:nvPicPr>
        <p:blipFill>
          <a:blip r:embed="rId2" cstate="email"/>
          <a:stretch>
            <a:fillRect/>
          </a:stretch>
        </p:blipFill>
        <p:spPr>
          <a:xfrm>
            <a:off x="0" y="0"/>
            <a:ext cx="9144000" cy="6858000"/>
          </a:xfrm>
          <a:prstGeom prst="rect">
            <a:avLst/>
          </a:prstGeom>
        </p:spPr>
      </p:pic>
      <p:sp>
        <p:nvSpPr>
          <p:cNvPr id="5" name="Прямоугольник 4"/>
          <p:cNvSpPr/>
          <p:nvPr/>
        </p:nvSpPr>
        <p:spPr>
          <a:xfrm>
            <a:off x="500034" y="428604"/>
            <a:ext cx="6401112" cy="707886"/>
          </a:xfrm>
          <a:prstGeom prst="rect">
            <a:avLst/>
          </a:prstGeom>
          <a:noFill/>
        </p:spPr>
        <p:txBody>
          <a:bodyPr wrap="none" lIns="91440" tIns="45720" rIns="91440" bIns="45720">
            <a:spAutoFit/>
          </a:bodyPr>
          <a:lstStyle/>
          <a:p>
            <a:pPr algn="ctr"/>
            <a:r>
              <a:rPr lang="ru-RU" sz="4000" b="1" dirty="0" smtClean="0">
                <a:ln w="12700">
                  <a:solidFill>
                    <a:schemeClr val="tx2">
                      <a:satMod val="155000"/>
                    </a:schemeClr>
                  </a:solidFill>
                  <a:prstDash val="solid"/>
                </a:ln>
                <a:solidFill>
                  <a:schemeClr val="accent6"/>
                </a:solidFill>
                <a:effectLst>
                  <a:outerShdw blurRad="41275" dist="20320" dir="1800000" algn="tl" rotWithShape="0">
                    <a:srgbClr val="000000">
                      <a:alpha val="40000"/>
                    </a:srgbClr>
                  </a:outerShdw>
                </a:effectLst>
              </a:rPr>
              <a:t>Исторические э</a:t>
            </a:r>
            <a:r>
              <a:rPr lang="ru-RU" sz="4000" b="1" cap="none" spc="0" dirty="0" smtClean="0">
                <a:ln w="12700">
                  <a:solidFill>
                    <a:schemeClr val="tx2">
                      <a:satMod val="155000"/>
                    </a:schemeClr>
                  </a:solidFill>
                  <a:prstDash val="solid"/>
                </a:ln>
                <a:solidFill>
                  <a:schemeClr val="accent6"/>
                </a:solidFill>
                <a:effectLst>
                  <a:outerShdw blurRad="41275" dist="20320" dir="1800000" algn="tl" rotWithShape="0">
                    <a:srgbClr val="000000">
                      <a:alpha val="40000"/>
                    </a:srgbClr>
                  </a:outerShdw>
                </a:effectLst>
              </a:rPr>
              <a:t>кскурсии</a:t>
            </a:r>
            <a:endParaRPr lang="ru-RU" sz="4000" b="1" cap="none" spc="0" dirty="0">
              <a:ln w="12700">
                <a:solidFill>
                  <a:schemeClr val="tx2">
                    <a:satMod val="155000"/>
                  </a:schemeClr>
                </a:solidFill>
                <a:prstDash val="solid"/>
              </a:ln>
              <a:solidFill>
                <a:schemeClr val="accent6"/>
              </a:solidFill>
              <a:effectLst>
                <a:outerShdw blurRad="41275" dist="20320" dir="1800000" algn="tl" rotWithShape="0">
                  <a:srgbClr val="000000">
                    <a:alpha val="40000"/>
                  </a:srgbClr>
                </a:outerShdw>
              </a:effectLs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IMG_7199.JPG"/>
          <p:cNvPicPr>
            <a:picLocks noGrp="1" noChangeAspect="1"/>
          </p:cNvPicPr>
          <p:nvPr>
            <p:ph idx="4294967295"/>
          </p:nvPr>
        </p:nvPicPr>
        <p:blipFill>
          <a:blip r:embed="rId2" cstate="email"/>
          <a:stretch>
            <a:fillRect/>
          </a:stretch>
        </p:blipFill>
        <p:spPr>
          <a:xfrm>
            <a:off x="0" y="0"/>
            <a:ext cx="9144000" cy="6858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0" y="274638"/>
            <a:ext cx="9144000" cy="1143000"/>
          </a:xfrm>
          <a:prstGeom prst="rect">
            <a:avLst/>
          </a:prstGeom>
        </p:spPr>
        <p:txBody>
          <a:bodyPr/>
          <a:lstStyle/>
          <a:p>
            <a:pPr marL="320040" marR="0" lvl="0" indent="-320040" algn="ctr" defTabSz="914400" rtl="0" eaLnBrk="1" fontAlgn="auto" latinLnBrk="0" hangingPunct="1">
              <a:lnSpc>
                <a:spcPct val="100000"/>
              </a:lnSpc>
              <a:spcBef>
                <a:spcPct val="0"/>
              </a:spcBef>
              <a:spcAft>
                <a:spcPts val="0"/>
              </a:spcAft>
              <a:buClr>
                <a:schemeClr val="accent6">
                  <a:lumMod val="75000"/>
                </a:schemeClr>
              </a:buClr>
              <a:buSzPct val="128000"/>
              <a:tabLst/>
              <a:defRPr/>
            </a:pPr>
            <a:r>
              <a:rPr kumimoji="0" lang="ru-RU" sz="4600" b="1" i="0" u="none" strike="noStrike" kern="1200" cap="none" spc="0" normalizeH="0" baseline="0" noProof="0" dirty="0" smtClean="0">
                <a:ln>
                  <a:noFill/>
                </a:ln>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uLnTx/>
                <a:uFillTx/>
                <a:latin typeface="+mj-lt"/>
                <a:ea typeface="+mj-ea"/>
                <a:cs typeface="+mj-cs"/>
              </a:rPr>
              <a:t>Кожемякина Елена Васильевна</a:t>
            </a:r>
            <a:endParaRPr kumimoji="0" lang="ru-RU" sz="4600" b="1" i="0" u="none" strike="noStrike" kern="1200" cap="none" spc="0" normalizeH="0" baseline="0" noProof="0" dirty="0">
              <a:ln>
                <a:noFill/>
              </a:ln>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uLnTx/>
              <a:uFillTx/>
              <a:latin typeface="+mj-lt"/>
              <a:ea typeface="+mj-ea"/>
              <a:cs typeface="+mj-cs"/>
            </a:endParaRPr>
          </a:p>
        </p:txBody>
      </p:sp>
      <p:sp>
        <p:nvSpPr>
          <p:cNvPr id="3" name="Содержимое 2"/>
          <p:cNvSpPr txBox="1">
            <a:spLocks/>
          </p:cNvSpPr>
          <p:nvPr/>
        </p:nvSpPr>
        <p:spPr>
          <a:xfrm>
            <a:off x="5072066" y="2428868"/>
            <a:ext cx="3614734" cy="3697295"/>
          </a:xfrm>
          <a:prstGeom prst="rect">
            <a:avLst/>
          </a:prstGeom>
        </p:spPr>
        <p:txBody>
          <a:bodyPr/>
          <a:lstStyle/>
          <a:p>
            <a:pPr marL="0" marR="0" lvl="0" indent="0" algn="ctr" defTabSz="914400" rtl="0" eaLnBrk="1" fontAlgn="auto" latinLnBrk="0" hangingPunct="1">
              <a:lnSpc>
                <a:spcPct val="100000"/>
              </a:lnSpc>
              <a:spcBef>
                <a:spcPct val="20000"/>
              </a:spcBef>
              <a:spcAft>
                <a:spcPts val="300"/>
              </a:spcAft>
              <a:buClr>
                <a:schemeClr val="accent6">
                  <a:lumMod val="75000"/>
                </a:schemeClr>
              </a:buClr>
              <a:buSzPct val="130000"/>
              <a:buFont typeface="Georgia" pitchFamily="18" charset="0"/>
              <a:buNone/>
              <a:tabLst/>
              <a:defRPr/>
            </a:pPr>
            <a:r>
              <a:rPr kumimoji="0" lang="ru-RU" sz="3200" b="1" i="0" u="none" strike="noStrike" kern="1200" cap="none" spc="0" normalizeH="0" baseline="0" noProof="0" dirty="0" smtClean="0">
                <a:ln>
                  <a:noFill/>
                </a:ln>
                <a:solidFill>
                  <a:srgbClr val="002060"/>
                </a:solidFill>
                <a:effectLst/>
                <a:uLnTx/>
                <a:uFillTx/>
                <a:latin typeface="+mn-lt"/>
                <a:ea typeface="+mn-ea"/>
                <a:cs typeface="+mn-cs"/>
              </a:rPr>
              <a:t>Почетная грамота Министерства образования и науки Российской Федерации</a:t>
            </a:r>
            <a:endParaRPr kumimoji="0" lang="ru-RU" sz="3200" b="1" i="0" u="none" strike="noStrike" kern="1200" cap="none" spc="0" normalizeH="0" baseline="0" noProof="0" dirty="0">
              <a:ln>
                <a:noFill/>
              </a:ln>
              <a:solidFill>
                <a:srgbClr val="002060"/>
              </a:solidFill>
              <a:effectLst/>
              <a:uLnTx/>
              <a:uFillTx/>
              <a:latin typeface="+mn-lt"/>
              <a:ea typeface="+mn-ea"/>
              <a:cs typeface="+mn-cs"/>
            </a:endParaRPr>
          </a:p>
        </p:txBody>
      </p:sp>
      <p:pic>
        <p:nvPicPr>
          <p:cNvPr id="4" name="Picture 2" descr="https://gimn3.edu.yar.ru//kadri/kogemyakina_ev_w100_h146.jpg"/>
          <p:cNvPicPr>
            <a:picLocks noChangeAspect="1" noChangeArrowheads="1"/>
          </p:cNvPicPr>
          <p:nvPr/>
        </p:nvPicPr>
        <p:blipFill>
          <a:blip r:embed="rId2"/>
          <a:srcRect/>
          <a:stretch>
            <a:fillRect/>
          </a:stretch>
        </p:blipFill>
        <p:spPr bwMode="auto">
          <a:xfrm>
            <a:off x="839611" y="1785926"/>
            <a:ext cx="2446505" cy="3571900"/>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IMG_7304.JPG"/>
          <p:cNvPicPr>
            <a:picLocks noGrp="1" noChangeAspect="1"/>
          </p:cNvPicPr>
          <p:nvPr>
            <p:ph idx="4294967295"/>
          </p:nvPr>
        </p:nvPicPr>
        <p:blipFill>
          <a:blip r:embed="rId2" cstate="email"/>
          <a:stretch>
            <a:fillRect/>
          </a:stretch>
        </p:blipFill>
        <p:spPr>
          <a:xfrm>
            <a:off x="0" y="0"/>
            <a:ext cx="9144000" cy="685800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 name="Содержимое 5" descr="IMG_7086.JPG"/>
          <p:cNvPicPr>
            <a:picLocks noGrp="1" noChangeAspect="1"/>
          </p:cNvPicPr>
          <p:nvPr>
            <p:ph idx="4294967295"/>
          </p:nvPr>
        </p:nvPicPr>
        <p:blipFill>
          <a:blip r:embed="rId2" cstate="email"/>
          <a:stretch>
            <a:fillRect/>
          </a:stretch>
        </p:blipFill>
        <p:spPr>
          <a:xfrm>
            <a:off x="0" y="0"/>
            <a:ext cx="9144000" cy="6858000"/>
          </a:xfrm>
          <a:prstGeom prst="rect">
            <a:avLst/>
          </a:prstGeom>
        </p:spPr>
      </p:pic>
      <p:sp>
        <p:nvSpPr>
          <p:cNvPr id="4" name="Прямоугольник 3"/>
          <p:cNvSpPr/>
          <p:nvPr/>
        </p:nvSpPr>
        <p:spPr>
          <a:xfrm>
            <a:off x="500034" y="428604"/>
            <a:ext cx="5466561" cy="707886"/>
          </a:xfrm>
          <a:prstGeom prst="rect">
            <a:avLst/>
          </a:prstGeom>
          <a:noFill/>
        </p:spPr>
        <p:txBody>
          <a:bodyPr wrap="none" lIns="91440" tIns="45720" rIns="91440" bIns="45720">
            <a:spAutoFit/>
          </a:bodyPr>
          <a:lstStyle/>
          <a:p>
            <a:pPr algn="ctr"/>
            <a:r>
              <a:rPr lang="ru-RU" sz="4000" b="1" cap="none" spc="0" dirty="0" smtClean="0">
                <a:ln w="12700">
                  <a:solidFill>
                    <a:schemeClr val="tx2">
                      <a:satMod val="155000"/>
                    </a:schemeClr>
                  </a:solidFill>
                  <a:prstDash val="solid"/>
                </a:ln>
                <a:solidFill>
                  <a:schemeClr val="accent6"/>
                </a:solidFill>
                <a:effectLst>
                  <a:outerShdw blurRad="41275" dist="20320" dir="1800000" algn="tl" rotWithShape="0">
                    <a:srgbClr val="000000">
                      <a:alpha val="40000"/>
                    </a:srgbClr>
                  </a:outerShdw>
                </a:effectLst>
              </a:rPr>
              <a:t>Дом науки и техники</a:t>
            </a:r>
            <a:endParaRPr lang="ru-RU" sz="4000" b="1" cap="none" spc="0" dirty="0">
              <a:ln w="12700">
                <a:solidFill>
                  <a:schemeClr val="tx2">
                    <a:satMod val="155000"/>
                  </a:schemeClr>
                </a:solidFill>
                <a:prstDash val="solid"/>
              </a:ln>
              <a:solidFill>
                <a:schemeClr val="accent6"/>
              </a:solidFill>
              <a:effectLst>
                <a:outerShdw blurRad="41275" dist="20320" dir="1800000" algn="tl" rotWithShape="0">
                  <a:srgbClr val="000000">
                    <a:alpha val="40000"/>
                  </a:srgbClr>
                </a:outerShdw>
              </a:effectLst>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Рисунок 4" descr="IMG_7105.JPG"/>
          <p:cNvPicPr>
            <a:picLocks noChangeAspect="1"/>
          </p:cNvPicPr>
          <p:nvPr/>
        </p:nvPicPr>
        <p:blipFill>
          <a:blip r:embed="rId2" cstate="email"/>
          <a:stretch>
            <a:fillRect/>
          </a:stretch>
        </p:blipFill>
        <p:spPr>
          <a:xfrm>
            <a:off x="4381499" y="0"/>
            <a:ext cx="4762501" cy="3571876"/>
          </a:xfrm>
          <a:prstGeom prst="rect">
            <a:avLst/>
          </a:prstGeom>
        </p:spPr>
      </p:pic>
      <p:pic>
        <p:nvPicPr>
          <p:cNvPr id="4" name="Содержимое 3" descr="IMG_7128.JPG"/>
          <p:cNvPicPr>
            <a:picLocks noGrp="1" noChangeAspect="1"/>
          </p:cNvPicPr>
          <p:nvPr>
            <p:ph idx="4294967295"/>
          </p:nvPr>
        </p:nvPicPr>
        <p:blipFill>
          <a:blip r:embed="rId3" cstate="email"/>
          <a:stretch>
            <a:fillRect/>
          </a:stretch>
        </p:blipFill>
        <p:spPr>
          <a:xfrm rot="5400000">
            <a:off x="-1837841" y="909114"/>
            <a:ext cx="7272918" cy="5454689"/>
          </a:xfrm>
          <a:prstGeom prst="rect">
            <a:avLst/>
          </a:prstGeom>
        </p:spPr>
      </p:pic>
      <p:pic>
        <p:nvPicPr>
          <p:cNvPr id="6" name="Рисунок 5" descr="IMG_7143.JPG"/>
          <p:cNvPicPr>
            <a:picLocks noChangeAspect="1"/>
          </p:cNvPicPr>
          <p:nvPr/>
        </p:nvPicPr>
        <p:blipFill>
          <a:blip r:embed="rId4" cstate="email"/>
          <a:stretch>
            <a:fillRect/>
          </a:stretch>
        </p:blipFill>
        <p:spPr>
          <a:xfrm>
            <a:off x="3809994" y="2857496"/>
            <a:ext cx="5334005" cy="4000504"/>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IMG_7326.JPG"/>
          <p:cNvPicPr>
            <a:picLocks noGrp="1" noChangeAspect="1"/>
          </p:cNvPicPr>
          <p:nvPr>
            <p:ph idx="4294967295"/>
          </p:nvPr>
        </p:nvPicPr>
        <p:blipFill>
          <a:blip r:embed="rId2" cstate="email"/>
          <a:stretch>
            <a:fillRect/>
          </a:stretch>
        </p:blipFill>
        <p:spPr>
          <a:xfrm>
            <a:off x="0" y="0"/>
            <a:ext cx="9144000" cy="6858000"/>
          </a:xfrm>
          <a:prstGeom prst="rect">
            <a:avLst/>
          </a:prstGeom>
        </p:spPr>
      </p:pic>
      <p:sp>
        <p:nvSpPr>
          <p:cNvPr id="5" name="Прямоугольник 4"/>
          <p:cNvSpPr/>
          <p:nvPr/>
        </p:nvSpPr>
        <p:spPr>
          <a:xfrm>
            <a:off x="500034" y="428604"/>
            <a:ext cx="8024954" cy="707886"/>
          </a:xfrm>
          <a:prstGeom prst="rect">
            <a:avLst/>
          </a:prstGeom>
          <a:noFill/>
        </p:spPr>
        <p:txBody>
          <a:bodyPr wrap="none" lIns="91440" tIns="45720" rIns="91440" bIns="45720">
            <a:spAutoFit/>
          </a:bodyPr>
          <a:lstStyle/>
          <a:p>
            <a:pPr algn="ctr"/>
            <a:r>
              <a:rPr lang="ru-RU" sz="4000" b="1" cap="none" spc="0" dirty="0" smtClean="0">
                <a:ln w="12700">
                  <a:solidFill>
                    <a:schemeClr val="tx2">
                      <a:satMod val="155000"/>
                    </a:schemeClr>
                  </a:solidFill>
                  <a:prstDash val="solid"/>
                </a:ln>
                <a:solidFill>
                  <a:schemeClr val="accent6"/>
                </a:solidFill>
                <a:effectLst>
                  <a:outerShdw blurRad="41275" dist="20320" dir="1800000" algn="tl" rotWithShape="0">
                    <a:srgbClr val="000000">
                      <a:alpha val="40000"/>
                    </a:srgbClr>
                  </a:outerShdw>
                </a:effectLst>
              </a:rPr>
              <a:t>Мастер-класс «Танец павлина»</a:t>
            </a:r>
            <a:endParaRPr lang="ru-RU" sz="4000" b="1" cap="none" spc="0" dirty="0">
              <a:ln w="12700">
                <a:solidFill>
                  <a:schemeClr val="tx2">
                    <a:satMod val="155000"/>
                  </a:schemeClr>
                </a:solidFill>
                <a:prstDash val="solid"/>
              </a:ln>
              <a:solidFill>
                <a:schemeClr val="accent6"/>
              </a:solidFill>
              <a:effectLst>
                <a:outerShdw blurRad="41275" dist="20320" dir="1800000" algn="tl" rotWithShape="0">
                  <a:srgbClr val="000000">
                    <a:alpha val="40000"/>
                  </a:srgbClr>
                </a:outerShdw>
              </a:effectLst>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IMG_7400.JPG"/>
          <p:cNvPicPr>
            <a:picLocks noGrp="1" noChangeAspect="1"/>
          </p:cNvPicPr>
          <p:nvPr>
            <p:ph idx="4294967295"/>
          </p:nvPr>
        </p:nvPicPr>
        <p:blipFill>
          <a:blip r:embed="rId2" cstate="email"/>
          <a:stretch>
            <a:fillRect/>
          </a:stretch>
        </p:blipFill>
        <p:spPr>
          <a:xfrm>
            <a:off x="0" y="0"/>
            <a:ext cx="9144000" cy="6858000"/>
          </a:xfrm>
          <a:prstGeom prst="rect">
            <a:avLst/>
          </a:prstGeom>
        </p:spPr>
      </p:pic>
      <p:sp>
        <p:nvSpPr>
          <p:cNvPr id="5" name="Прямоугольник 4"/>
          <p:cNvSpPr/>
          <p:nvPr/>
        </p:nvSpPr>
        <p:spPr>
          <a:xfrm>
            <a:off x="500034" y="428604"/>
            <a:ext cx="8023351" cy="707886"/>
          </a:xfrm>
          <a:prstGeom prst="rect">
            <a:avLst/>
          </a:prstGeom>
          <a:noFill/>
        </p:spPr>
        <p:txBody>
          <a:bodyPr wrap="none" lIns="91440" tIns="45720" rIns="91440" bIns="45720">
            <a:spAutoFit/>
          </a:bodyPr>
          <a:lstStyle/>
          <a:p>
            <a:pPr algn="ctr"/>
            <a:r>
              <a:rPr lang="ru-RU" sz="4000" b="1" cap="none" spc="0" dirty="0" smtClean="0">
                <a:ln w="12700">
                  <a:solidFill>
                    <a:schemeClr val="tx2">
                      <a:satMod val="155000"/>
                    </a:schemeClr>
                  </a:solidFill>
                  <a:prstDash val="solid"/>
                </a:ln>
                <a:solidFill>
                  <a:schemeClr val="accent6"/>
                </a:solidFill>
                <a:effectLst>
                  <a:outerShdw blurRad="41275" dist="20320" dir="1800000" algn="tl" rotWithShape="0">
                    <a:srgbClr val="000000">
                      <a:alpha val="40000"/>
                    </a:srgbClr>
                  </a:outerShdw>
                </a:effectLst>
              </a:rPr>
              <a:t>Мастер-класс «Танец дракона»</a:t>
            </a:r>
            <a:endParaRPr lang="ru-RU" sz="4000" b="1" cap="none" spc="0" dirty="0">
              <a:ln w="12700">
                <a:solidFill>
                  <a:schemeClr val="tx2">
                    <a:satMod val="155000"/>
                  </a:schemeClr>
                </a:solidFill>
                <a:prstDash val="solid"/>
              </a:ln>
              <a:solidFill>
                <a:schemeClr val="accent6"/>
              </a:solidFill>
              <a:effectLst>
                <a:outerShdw blurRad="41275" dist="20320" dir="1800000" algn="tl" rotWithShape="0">
                  <a:srgbClr val="000000">
                    <a:alpha val="40000"/>
                  </a:srgbClr>
                </a:outerShdw>
              </a:effectLst>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 name="Содержимое 5" descr="IMG_7434.JPG"/>
          <p:cNvPicPr>
            <a:picLocks noGrp="1" noChangeAspect="1"/>
          </p:cNvPicPr>
          <p:nvPr>
            <p:ph idx="4294967295"/>
          </p:nvPr>
        </p:nvPicPr>
        <p:blipFill>
          <a:blip r:embed="rId2" cstate="email"/>
          <a:stretch>
            <a:fillRect/>
          </a:stretch>
        </p:blipFill>
        <p:spPr>
          <a:xfrm>
            <a:off x="0" y="0"/>
            <a:ext cx="9144000" cy="6858000"/>
          </a:xfrm>
          <a:prstGeom prst="rect">
            <a:avLst/>
          </a:prstGeom>
        </p:spPr>
      </p:pic>
      <p:sp>
        <p:nvSpPr>
          <p:cNvPr id="4" name="Прямоугольник 3"/>
          <p:cNvSpPr/>
          <p:nvPr/>
        </p:nvSpPr>
        <p:spPr>
          <a:xfrm>
            <a:off x="357158" y="5572140"/>
            <a:ext cx="8174034" cy="707886"/>
          </a:xfrm>
          <a:prstGeom prst="rect">
            <a:avLst/>
          </a:prstGeom>
          <a:noFill/>
        </p:spPr>
        <p:txBody>
          <a:bodyPr wrap="none" lIns="91440" tIns="45720" rIns="91440" bIns="45720">
            <a:spAutoFit/>
          </a:bodyPr>
          <a:lstStyle/>
          <a:p>
            <a:pPr algn="ctr"/>
            <a:r>
              <a:rPr lang="ru-RU" sz="4000" b="1" cap="none" spc="0" dirty="0" smtClean="0">
                <a:ln w="12700">
                  <a:solidFill>
                    <a:schemeClr val="tx2">
                      <a:satMod val="155000"/>
                    </a:schemeClr>
                  </a:solidFill>
                  <a:prstDash val="solid"/>
                </a:ln>
                <a:solidFill>
                  <a:schemeClr val="accent6"/>
                </a:solidFill>
                <a:effectLst>
                  <a:outerShdw blurRad="41275" dist="20320" dir="1800000" algn="tl" rotWithShape="0">
                    <a:srgbClr val="000000">
                      <a:alpha val="40000"/>
                    </a:srgbClr>
                  </a:outerShdw>
                </a:effectLst>
              </a:rPr>
              <a:t>Мастер-класс «Лунный пряник»</a:t>
            </a:r>
            <a:endParaRPr lang="ru-RU" sz="4000" b="1" cap="none" spc="0" dirty="0">
              <a:ln w="12700">
                <a:solidFill>
                  <a:schemeClr val="tx2">
                    <a:satMod val="155000"/>
                  </a:schemeClr>
                </a:solidFill>
                <a:prstDash val="solid"/>
              </a:ln>
              <a:solidFill>
                <a:schemeClr val="accent6"/>
              </a:solidFill>
              <a:effectLst>
                <a:outerShdw blurRad="41275" dist="20320" dir="1800000" algn="tl" rotWithShape="0">
                  <a:srgbClr val="000000">
                    <a:alpha val="40000"/>
                  </a:srgbClr>
                </a:outerShdw>
              </a:effectLst>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 name="Содержимое 5" descr="IMG_7444.JPG"/>
          <p:cNvPicPr>
            <a:picLocks noGrp="1" noChangeAspect="1"/>
          </p:cNvPicPr>
          <p:nvPr>
            <p:ph idx="4294967295"/>
          </p:nvPr>
        </p:nvPicPr>
        <p:blipFill>
          <a:blip r:embed="rId2" cstate="email"/>
          <a:stretch>
            <a:fillRect/>
          </a:stretch>
        </p:blipFill>
        <p:spPr>
          <a:xfrm>
            <a:off x="-142908" y="-214338"/>
            <a:ext cx="9144000" cy="6858000"/>
          </a:xfrm>
          <a:prstGeom prst="rect">
            <a:avLst/>
          </a:prstGeom>
        </p:spPr>
      </p:pic>
      <p:sp>
        <p:nvSpPr>
          <p:cNvPr id="4" name="Прямоугольник 3"/>
          <p:cNvSpPr/>
          <p:nvPr/>
        </p:nvSpPr>
        <p:spPr>
          <a:xfrm>
            <a:off x="1428728" y="428604"/>
            <a:ext cx="6739345" cy="923330"/>
          </a:xfrm>
          <a:prstGeom prst="rect">
            <a:avLst/>
          </a:prstGeom>
          <a:noFill/>
        </p:spPr>
        <p:txBody>
          <a:bodyPr wrap="none" lIns="91440" tIns="45720" rIns="91440" bIns="45720">
            <a:spAutoFit/>
          </a:bodyPr>
          <a:lstStyle/>
          <a:p>
            <a:pPr algn="ctr"/>
            <a:r>
              <a:rPr lang="ru-RU" sz="5400" b="1" cap="none" spc="0" dirty="0" err="1" smtClean="0">
                <a:ln w="12700">
                  <a:solidFill>
                    <a:schemeClr val="tx2">
                      <a:satMod val="155000"/>
                    </a:schemeClr>
                  </a:solidFill>
                  <a:prstDash val="solid"/>
                </a:ln>
                <a:solidFill>
                  <a:schemeClr val="accent6"/>
                </a:solidFill>
                <a:effectLst>
                  <a:outerShdw blurRad="41275" dist="20320" dir="1800000" algn="tl" rotWithShape="0">
                    <a:srgbClr val="000000">
                      <a:alpha val="40000"/>
                    </a:srgbClr>
                  </a:outerShdw>
                </a:effectLst>
              </a:rPr>
              <a:t>Прессконференция</a:t>
            </a:r>
            <a:endParaRPr lang="ru-RU" sz="5400" b="1" cap="none" spc="0" dirty="0">
              <a:ln w="12700">
                <a:solidFill>
                  <a:schemeClr val="tx2">
                    <a:satMod val="155000"/>
                  </a:schemeClr>
                </a:solidFill>
                <a:prstDash val="solid"/>
              </a:ln>
              <a:solidFill>
                <a:schemeClr val="accent6"/>
              </a:solidFill>
              <a:effectLst>
                <a:outerShdw blurRad="41275" dist="20320" dir="1800000" algn="tl" rotWithShape="0">
                  <a:srgbClr val="000000">
                    <a:alpha val="40000"/>
                  </a:srgbClr>
                </a:outerShdw>
              </a:effectLst>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9" name="Рисунок 8" descr="IMG_7733.JPG"/>
          <p:cNvPicPr>
            <a:picLocks noChangeAspect="1"/>
          </p:cNvPicPr>
          <p:nvPr/>
        </p:nvPicPr>
        <p:blipFill>
          <a:blip r:embed="rId2" cstate="email"/>
          <a:stretch>
            <a:fillRect/>
          </a:stretch>
        </p:blipFill>
        <p:spPr>
          <a:xfrm rot="5400000">
            <a:off x="3059901" y="869156"/>
            <a:ext cx="6953255" cy="5214942"/>
          </a:xfrm>
          <a:prstGeom prst="rect">
            <a:avLst/>
          </a:prstGeom>
        </p:spPr>
      </p:pic>
      <p:pic>
        <p:nvPicPr>
          <p:cNvPr id="8" name="Содержимое 7" descr="IMG_7713.JPG"/>
          <p:cNvPicPr>
            <a:picLocks noGrp="1" noChangeAspect="1"/>
          </p:cNvPicPr>
          <p:nvPr>
            <p:ph idx="4294967295"/>
          </p:nvPr>
        </p:nvPicPr>
        <p:blipFill>
          <a:blip r:embed="rId3" cstate="email"/>
          <a:stretch>
            <a:fillRect/>
          </a:stretch>
        </p:blipFill>
        <p:spPr>
          <a:xfrm rot="5400000">
            <a:off x="-1571662" y="857250"/>
            <a:ext cx="6858000" cy="514350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IMG_6440.JPG"/>
          <p:cNvPicPr>
            <a:picLocks noGrp="1" noChangeAspect="1"/>
          </p:cNvPicPr>
          <p:nvPr>
            <p:ph idx="4294967295"/>
          </p:nvPr>
        </p:nvPicPr>
        <p:blipFill>
          <a:blip r:embed="rId2" cstate="email"/>
          <a:stretch>
            <a:fillRect/>
          </a:stretch>
        </p:blipFill>
        <p:spPr>
          <a:xfrm>
            <a:off x="0" y="0"/>
            <a:ext cx="9144000" cy="6858000"/>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Воспитательная работа</a:t>
            </a:r>
            <a:endParaRPr lang="ru-RU" dirty="0"/>
          </a:p>
        </p:txBody>
      </p:sp>
      <p:sp>
        <p:nvSpPr>
          <p:cNvPr id="3" name="Подзаголовок 2"/>
          <p:cNvSpPr>
            <a:spLocks noGrp="1"/>
          </p:cNvSpPr>
          <p:nvPr>
            <p:ph type="subTitle" idx="1"/>
          </p:nvPr>
        </p:nvSpPr>
        <p:spPr/>
        <p:txBody>
          <a:bodyPr/>
          <a:lstStyle/>
          <a:p>
            <a:r>
              <a:rPr lang="ru-RU" dirty="0" smtClean="0"/>
              <a:t>2017-18 г.</a:t>
            </a:r>
            <a:endParaRPr lang="ru-RU" dirty="0"/>
          </a:p>
        </p:txBody>
      </p:sp>
    </p:spTree>
    <p:extLst>
      <p:ext uri="{BB962C8B-B14F-4D97-AF65-F5344CB8AC3E}">
        <p14:creationId xmlns:p14="http://schemas.microsoft.com/office/powerpoint/2010/main" xmlns="" val="20253235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14290"/>
            <a:ext cx="8572560" cy="1143000"/>
          </a:xfrm>
        </p:spPr>
        <p:txBody>
          <a:bodyPr>
            <a:normAutofit fontScale="90000"/>
          </a:bodyPr>
          <a:lstStyle/>
          <a:p>
            <a:pPr algn="ctr">
              <a:buNone/>
            </a:pPr>
            <a:r>
              <a:rPr lang="ru-RU" dirty="0" smtClean="0"/>
              <a:t>Островская Людмила Владимировна</a:t>
            </a:r>
            <a:endParaRPr lang="ru-RU" dirty="0"/>
          </a:p>
        </p:txBody>
      </p:sp>
      <p:sp>
        <p:nvSpPr>
          <p:cNvPr id="3" name="Содержимое 2"/>
          <p:cNvSpPr>
            <a:spLocks noGrp="1"/>
          </p:cNvSpPr>
          <p:nvPr>
            <p:ph sz="quarter" idx="13"/>
          </p:nvPr>
        </p:nvSpPr>
        <p:spPr>
          <a:xfrm>
            <a:off x="4643438" y="2000240"/>
            <a:ext cx="4043362" cy="6026161"/>
          </a:xfrm>
        </p:spPr>
        <p:txBody>
          <a:bodyPr>
            <a:noAutofit/>
          </a:bodyPr>
          <a:lstStyle/>
          <a:p>
            <a:pPr marL="0" indent="0" algn="ctr">
              <a:buNone/>
            </a:pPr>
            <a:r>
              <a:rPr lang="ru-RU" sz="2800" dirty="0" smtClean="0">
                <a:solidFill>
                  <a:srgbClr val="002060"/>
                </a:solidFill>
              </a:rPr>
              <a:t>Городская премия </a:t>
            </a:r>
            <a:endParaRPr lang="ru-RU" sz="2800" dirty="0">
              <a:solidFill>
                <a:srgbClr val="002060"/>
              </a:solidFill>
            </a:endParaRPr>
          </a:p>
          <a:p>
            <a:pPr marL="0" indent="0" algn="ctr">
              <a:buNone/>
            </a:pPr>
            <a:r>
              <a:rPr lang="ru-RU" sz="2800" dirty="0">
                <a:solidFill>
                  <a:srgbClr val="002060"/>
                </a:solidFill>
              </a:rPr>
              <a:t>для лучших педагогических работников муниципальных учреждений образования </a:t>
            </a:r>
            <a:endParaRPr lang="ru-RU" sz="2800" dirty="0" smtClean="0">
              <a:solidFill>
                <a:srgbClr val="002060"/>
              </a:solidFill>
            </a:endParaRPr>
          </a:p>
          <a:p>
            <a:pPr marL="0" indent="0" algn="ctr">
              <a:buNone/>
            </a:pPr>
            <a:r>
              <a:rPr lang="ru-RU" sz="2800" dirty="0" smtClean="0">
                <a:solidFill>
                  <a:srgbClr val="002060"/>
                </a:solidFill>
              </a:rPr>
              <a:t>по итогам  2017-2018 </a:t>
            </a:r>
          </a:p>
          <a:p>
            <a:pPr marL="0" indent="0" algn="ctr">
              <a:buNone/>
            </a:pPr>
            <a:r>
              <a:rPr lang="ru-RU" sz="2800" dirty="0" smtClean="0">
                <a:solidFill>
                  <a:srgbClr val="002060"/>
                </a:solidFill>
              </a:rPr>
              <a:t>учебного года</a:t>
            </a:r>
            <a:endParaRPr lang="ru-RU" sz="2800" dirty="0">
              <a:solidFill>
                <a:srgbClr val="002060"/>
              </a:solidFill>
            </a:endParaRPr>
          </a:p>
          <a:p>
            <a:pPr marL="0" indent="0" algn="ctr">
              <a:buNone/>
            </a:pPr>
            <a:endParaRPr lang="ru-RU" sz="2800" dirty="0">
              <a:solidFill>
                <a:srgbClr val="002060"/>
              </a:solidFill>
            </a:endParaRPr>
          </a:p>
        </p:txBody>
      </p:sp>
      <p:pic>
        <p:nvPicPr>
          <p:cNvPr id="15363" name="Picture 3"/>
          <p:cNvPicPr>
            <a:picLocks noChangeAspect="1" noChangeArrowheads="1"/>
          </p:cNvPicPr>
          <p:nvPr/>
        </p:nvPicPr>
        <p:blipFill>
          <a:blip r:embed="rId3"/>
          <a:srcRect/>
          <a:stretch>
            <a:fillRect/>
          </a:stretch>
        </p:blipFill>
        <p:spPr bwMode="auto">
          <a:xfrm>
            <a:off x="1000100" y="1785925"/>
            <a:ext cx="2071702" cy="3230558"/>
          </a:xfrm>
          <a:prstGeom prst="rect">
            <a:avLst/>
          </a:prstGeom>
          <a:noFill/>
          <a:ln w="9525">
            <a:noFill/>
            <a:miter lim="800000"/>
            <a:headEnd/>
            <a:tailEnd/>
          </a:ln>
          <a:effectLst/>
        </p:spPr>
      </p:pic>
    </p:spTree>
  </p:cSld>
  <p:clrMapOvr>
    <a:overrideClrMapping bg1="lt1" tx1="dk1" bg2="lt2" tx2="dk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Тема года – «Путешествия»</a:t>
            </a:r>
            <a:endParaRPr lang="ru-RU" b="1" dirty="0"/>
          </a:p>
        </p:txBody>
      </p:sp>
      <p:sp>
        <p:nvSpPr>
          <p:cNvPr id="3" name="Объект 2"/>
          <p:cNvSpPr>
            <a:spLocks noGrp="1"/>
          </p:cNvSpPr>
          <p:nvPr>
            <p:ph idx="1"/>
          </p:nvPr>
        </p:nvSpPr>
        <p:spPr/>
        <p:txBody>
          <a:bodyPr/>
          <a:lstStyle/>
          <a:p>
            <a:r>
              <a:rPr lang="ru-RU" dirty="0" smtClean="0"/>
              <a:t>25 классов,  более 30 дел «для других»</a:t>
            </a:r>
          </a:p>
          <a:p>
            <a:endParaRPr lang="ru-RU" dirty="0"/>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5796136" y="2406485"/>
            <a:ext cx="2315446" cy="397579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970498" y="2492896"/>
            <a:ext cx="3817526" cy="380297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80831859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email">
            <a:extLst>
              <a:ext uri="{28A0092B-C50C-407E-A947-70E740481C1C}">
                <a14:useLocalDpi xmlns:a14="http://schemas.microsoft.com/office/drawing/2010/main" xmlns="" val="0"/>
              </a:ext>
            </a:extLst>
          </a:blip>
          <a:srcRect/>
          <a:stretch>
            <a:fillRect/>
          </a:stretch>
        </p:blipFill>
        <p:spPr bwMode="auto">
          <a:xfrm>
            <a:off x="297863" y="440668"/>
            <a:ext cx="3889952" cy="25922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5" name="Picture 3"/>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4760654" y="476672"/>
            <a:ext cx="3783074" cy="25202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179512" y="3356992"/>
            <a:ext cx="4100189" cy="26972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4427984" y="3261865"/>
            <a:ext cx="4187825" cy="27924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760846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cstate="email">
            <a:extLst>
              <a:ext uri="{28A0092B-C50C-407E-A947-70E740481C1C}">
                <a14:useLocalDpi xmlns:a14="http://schemas.microsoft.com/office/drawing/2010/main" xmlns="" val="0"/>
              </a:ext>
            </a:extLst>
          </a:blip>
          <a:srcRect/>
          <a:stretch>
            <a:fillRect/>
          </a:stretch>
        </p:blipFill>
        <p:spPr bwMode="auto">
          <a:xfrm>
            <a:off x="1331640" y="980728"/>
            <a:ext cx="6787618" cy="45259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1193752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cstate="email">
            <a:extLst>
              <a:ext uri="{28A0092B-C50C-407E-A947-70E740481C1C}">
                <a14:useLocalDpi xmlns:a14="http://schemas.microsoft.com/office/drawing/2010/main" xmlns="" val="0"/>
              </a:ext>
            </a:extLst>
          </a:blip>
          <a:srcRect/>
          <a:stretch>
            <a:fillRect/>
          </a:stretch>
        </p:blipFill>
        <p:spPr bwMode="auto">
          <a:xfrm>
            <a:off x="539552" y="332656"/>
            <a:ext cx="4135725" cy="338437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147" name="Picture 3"/>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4283968" y="3501008"/>
            <a:ext cx="4402137" cy="29384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401935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idx="1"/>
          </p:nvPr>
        </p:nvSpPr>
        <p:spPr>
          <a:xfrm>
            <a:off x="467544" y="620688"/>
            <a:ext cx="8229600" cy="5544616"/>
          </a:xfrm>
        </p:spPr>
        <p:txBody>
          <a:bodyPr>
            <a:normAutofit/>
          </a:bodyPr>
          <a:lstStyle/>
          <a:p>
            <a:r>
              <a:rPr lang="ru-RU" sz="4000" b="1" dirty="0" smtClean="0"/>
              <a:t>«Класс года» -  5 в класс</a:t>
            </a:r>
          </a:p>
          <a:p>
            <a:r>
              <a:rPr lang="ru-RU" sz="4000" b="1" dirty="0"/>
              <a:t> Л</a:t>
            </a:r>
            <a:r>
              <a:rPr lang="ru-RU" sz="4000" b="1" dirty="0" smtClean="0"/>
              <a:t>учшие активисты – 45  учащихся</a:t>
            </a:r>
          </a:p>
          <a:p>
            <a:r>
              <a:rPr lang="ru-RU" sz="4000" b="1" dirty="0"/>
              <a:t> </a:t>
            </a:r>
            <a:r>
              <a:rPr lang="ru-RU" sz="4000" b="1" dirty="0" smtClean="0"/>
              <a:t>«Семья года» – 81 семья</a:t>
            </a:r>
          </a:p>
          <a:p>
            <a:r>
              <a:rPr lang="ru-RU" sz="4000" b="1" dirty="0"/>
              <a:t> </a:t>
            </a:r>
            <a:r>
              <a:rPr lang="ru-RU" sz="4000" b="1" dirty="0" smtClean="0"/>
              <a:t>благодарности – 82 семьи</a:t>
            </a:r>
          </a:p>
          <a:p>
            <a:r>
              <a:rPr lang="ru-RU" sz="4000" b="1" dirty="0" smtClean="0"/>
              <a:t>Методист по взаимодействию с семьей – </a:t>
            </a:r>
            <a:r>
              <a:rPr lang="ru-RU" sz="4000" b="1" dirty="0" err="1" smtClean="0"/>
              <a:t>Вьюшина</a:t>
            </a:r>
            <a:r>
              <a:rPr lang="ru-RU" sz="4000" b="1" dirty="0" smtClean="0"/>
              <a:t> И.В, Синицына С.В., Атрощенко Т.В, Царева Е.П.</a:t>
            </a:r>
            <a:endParaRPr lang="ru-RU" sz="4000" b="1" dirty="0"/>
          </a:p>
        </p:txBody>
      </p:sp>
    </p:spTree>
    <p:extLst>
      <p:ext uri="{BB962C8B-B14F-4D97-AF65-F5344CB8AC3E}">
        <p14:creationId xmlns:p14="http://schemas.microsoft.com/office/powerpoint/2010/main" xmlns="" val="21131539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p:cNvGraphicFramePr>
            <a:graphicFrameLocks noGrp="1"/>
          </p:cNvGraphicFramePr>
          <p:nvPr/>
        </p:nvGraphicFramePr>
        <p:xfrm>
          <a:off x="642911" y="1428736"/>
          <a:ext cx="8072492" cy="5216011"/>
        </p:xfrm>
        <a:graphic>
          <a:graphicData uri="http://schemas.openxmlformats.org/drawingml/2006/table">
            <a:tbl>
              <a:tblPr/>
              <a:tblGrid>
                <a:gridCol w="2311173"/>
                <a:gridCol w="767551"/>
                <a:gridCol w="2496884"/>
                <a:gridCol w="2496884"/>
              </a:tblGrid>
              <a:tr h="1088458">
                <a:tc gridSpan="2">
                  <a:txBody>
                    <a:bodyPr/>
                    <a:lstStyle/>
                    <a:p>
                      <a:pPr algn="ctr">
                        <a:spcAft>
                          <a:spcPts val="0"/>
                        </a:spcAft>
                      </a:pPr>
                      <a:r>
                        <a:rPr lang="ru-RU" sz="1800" b="1" dirty="0">
                          <a:latin typeface="Times New Roman"/>
                          <a:ea typeface="Times New Roman"/>
                          <a:cs typeface="Times New Roman"/>
                        </a:rPr>
                        <a:t>Бюджетная классификация </a:t>
                      </a:r>
                      <a:endParaRPr lang="ru-RU" sz="28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spcAft>
                          <a:spcPts val="0"/>
                        </a:spcAft>
                      </a:pPr>
                      <a:endParaRPr lang="ru-RU" sz="2800" dirty="0">
                        <a:latin typeface="Times New Roman"/>
                        <a:ea typeface="Times New Roman"/>
                        <a:cs typeface="Times New Roman"/>
                      </a:endParaRPr>
                    </a:p>
                    <a:p>
                      <a:pPr algn="ctr">
                        <a:spcAft>
                          <a:spcPts val="0"/>
                        </a:spcAft>
                      </a:pPr>
                      <a:r>
                        <a:rPr lang="ru-RU" sz="1800" b="1" dirty="0">
                          <a:latin typeface="Times New Roman"/>
                          <a:ea typeface="Times New Roman"/>
                          <a:cs typeface="Times New Roman"/>
                        </a:rPr>
                        <a:t>Предусмотрено планом  на 2017 год </a:t>
                      </a:r>
                      <a:endParaRPr lang="ru-RU"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2800" dirty="0">
                        <a:latin typeface="Times New Roman"/>
                        <a:ea typeface="Times New Roman"/>
                        <a:cs typeface="Times New Roman"/>
                      </a:endParaRPr>
                    </a:p>
                    <a:p>
                      <a:pPr algn="ctr">
                        <a:spcAft>
                          <a:spcPts val="0"/>
                        </a:spcAft>
                      </a:pPr>
                      <a:r>
                        <a:rPr lang="ru-RU" sz="1800" b="1" dirty="0">
                          <a:latin typeface="Times New Roman"/>
                          <a:ea typeface="Times New Roman"/>
                          <a:cs typeface="Times New Roman"/>
                        </a:rPr>
                        <a:t>Исполнено за  2017 год</a:t>
                      </a:r>
                      <a:endParaRPr lang="ru-RU"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086">
                <a:tc gridSpan="2">
                  <a:txBody>
                    <a:bodyPr/>
                    <a:lstStyle/>
                    <a:p>
                      <a:pPr algn="ctr">
                        <a:spcAft>
                          <a:spcPts val="0"/>
                        </a:spcAft>
                      </a:pPr>
                      <a:r>
                        <a:rPr lang="ru-RU" sz="1200">
                          <a:latin typeface="Times New Roman"/>
                          <a:ea typeface="Times New Roman"/>
                          <a:cs typeface="Times New Roman"/>
                        </a:rPr>
                        <a:t>1</a:t>
                      </a:r>
                      <a:endParaRPr lang="ru-RU" sz="28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spcAft>
                          <a:spcPts val="0"/>
                        </a:spcAft>
                      </a:pPr>
                      <a:r>
                        <a:rPr lang="ru-RU" sz="1200">
                          <a:latin typeface="Times New Roman"/>
                          <a:ea typeface="Times New Roman"/>
                          <a:cs typeface="Times New Roman"/>
                        </a:rPr>
                        <a:t>2</a:t>
                      </a:r>
                      <a:endParaRPr lang="ru-RU"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cs typeface="Times New Roman"/>
                        </a:rPr>
                        <a:t>3</a:t>
                      </a:r>
                      <a:endParaRPr lang="ru-RU"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6882">
                <a:tc>
                  <a:txBody>
                    <a:bodyPr/>
                    <a:lstStyle/>
                    <a:p>
                      <a:pPr>
                        <a:spcAft>
                          <a:spcPts val="0"/>
                        </a:spcAft>
                      </a:pPr>
                      <a:r>
                        <a:rPr lang="ru-RU" sz="1600">
                          <a:latin typeface="Times New Roman"/>
                          <a:ea typeface="Times New Roman"/>
                          <a:cs typeface="Times New Roman"/>
                        </a:rPr>
                        <a:t>З/ плата                                              </a:t>
                      </a:r>
                      <a:endParaRPr lang="ru-RU"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a:latin typeface="Times New Roman"/>
                          <a:ea typeface="Times New Roman"/>
                          <a:cs typeface="Times New Roman"/>
                        </a:rPr>
                        <a:t>211</a:t>
                      </a:r>
                      <a:endParaRPr lang="ru-RU"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a:latin typeface="Times New Roman"/>
                          <a:ea typeface="Times New Roman"/>
                          <a:cs typeface="Times New Roman"/>
                        </a:rPr>
                        <a:t>27 458,3</a:t>
                      </a:r>
                      <a:endParaRPr lang="ru-RU"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dirty="0">
                          <a:latin typeface="Times New Roman"/>
                          <a:ea typeface="Times New Roman"/>
                          <a:cs typeface="Times New Roman"/>
                        </a:rPr>
                        <a:t>27 249,1</a:t>
                      </a:r>
                      <a:endParaRPr lang="ru-RU"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6882">
                <a:tc>
                  <a:txBody>
                    <a:bodyPr/>
                    <a:lstStyle/>
                    <a:p>
                      <a:pPr>
                        <a:spcAft>
                          <a:spcPts val="0"/>
                        </a:spcAft>
                      </a:pPr>
                      <a:r>
                        <a:rPr lang="ru-RU" sz="1600">
                          <a:latin typeface="Times New Roman"/>
                          <a:ea typeface="Times New Roman"/>
                          <a:cs typeface="Times New Roman"/>
                        </a:rPr>
                        <a:t>Прочие выплаты                               </a:t>
                      </a:r>
                      <a:endParaRPr lang="ru-RU"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dirty="0">
                          <a:latin typeface="Times New Roman"/>
                          <a:ea typeface="Times New Roman"/>
                          <a:cs typeface="Times New Roman"/>
                        </a:rPr>
                        <a:t>212</a:t>
                      </a:r>
                      <a:endParaRPr lang="ru-RU"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a:latin typeface="Times New Roman"/>
                          <a:ea typeface="Times New Roman"/>
                          <a:cs typeface="Times New Roman"/>
                        </a:rPr>
                        <a:t>0,6</a:t>
                      </a:r>
                      <a:endParaRPr lang="ru-RU"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a:latin typeface="Times New Roman"/>
                          <a:ea typeface="Times New Roman"/>
                          <a:cs typeface="Times New Roman"/>
                        </a:rPr>
                        <a:t>0,6</a:t>
                      </a:r>
                      <a:endParaRPr lang="ru-RU"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6882">
                <a:tc>
                  <a:txBody>
                    <a:bodyPr/>
                    <a:lstStyle/>
                    <a:p>
                      <a:pPr>
                        <a:spcAft>
                          <a:spcPts val="0"/>
                        </a:spcAft>
                      </a:pPr>
                      <a:r>
                        <a:rPr lang="ru-RU" sz="1600">
                          <a:latin typeface="Times New Roman"/>
                          <a:ea typeface="Times New Roman"/>
                          <a:cs typeface="Times New Roman"/>
                        </a:rPr>
                        <a:t>Начисления на з/пл                         </a:t>
                      </a:r>
                      <a:endParaRPr lang="ru-RU"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a:latin typeface="Times New Roman"/>
                          <a:ea typeface="Times New Roman"/>
                          <a:cs typeface="Times New Roman"/>
                        </a:rPr>
                        <a:t>213</a:t>
                      </a:r>
                      <a:endParaRPr lang="ru-RU"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a:latin typeface="Times New Roman"/>
                          <a:ea typeface="Times New Roman"/>
                          <a:cs typeface="Times New Roman"/>
                        </a:rPr>
                        <a:t>8 689,6</a:t>
                      </a:r>
                      <a:endParaRPr lang="ru-RU"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a:latin typeface="Times New Roman"/>
                          <a:ea typeface="Times New Roman"/>
                          <a:cs typeface="Times New Roman"/>
                        </a:rPr>
                        <a:t>8 645,5</a:t>
                      </a:r>
                      <a:endParaRPr lang="ru-RU"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6882">
                <a:tc>
                  <a:txBody>
                    <a:bodyPr/>
                    <a:lstStyle/>
                    <a:p>
                      <a:pPr>
                        <a:spcAft>
                          <a:spcPts val="0"/>
                        </a:spcAft>
                      </a:pPr>
                      <a:r>
                        <a:rPr lang="ru-RU" sz="1600">
                          <a:latin typeface="Times New Roman"/>
                          <a:ea typeface="Times New Roman"/>
                          <a:cs typeface="Times New Roman"/>
                        </a:rPr>
                        <a:t>Услуги связи                                     </a:t>
                      </a:r>
                      <a:endParaRPr lang="ru-RU"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a:latin typeface="Times New Roman"/>
                          <a:ea typeface="Times New Roman"/>
                          <a:cs typeface="Times New Roman"/>
                        </a:rPr>
                        <a:t>221</a:t>
                      </a:r>
                      <a:endParaRPr lang="ru-RU"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a:latin typeface="Times New Roman"/>
                          <a:ea typeface="Times New Roman"/>
                          <a:cs typeface="Times New Roman"/>
                        </a:rPr>
                        <a:t>42,0</a:t>
                      </a:r>
                      <a:endParaRPr lang="ru-RU"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dirty="0">
                          <a:latin typeface="Times New Roman"/>
                          <a:ea typeface="Times New Roman"/>
                          <a:cs typeface="Times New Roman"/>
                        </a:rPr>
                        <a:t>42,0</a:t>
                      </a:r>
                      <a:endParaRPr lang="ru-RU"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6882">
                <a:tc>
                  <a:txBody>
                    <a:bodyPr/>
                    <a:lstStyle/>
                    <a:p>
                      <a:pPr>
                        <a:spcAft>
                          <a:spcPts val="0"/>
                        </a:spcAft>
                      </a:pPr>
                      <a:r>
                        <a:rPr lang="ru-RU" sz="1600">
                          <a:latin typeface="Times New Roman"/>
                          <a:ea typeface="Times New Roman"/>
                          <a:cs typeface="Times New Roman"/>
                        </a:rPr>
                        <a:t>Коммунальные расходы</a:t>
                      </a:r>
                      <a:endParaRPr lang="ru-RU"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a:latin typeface="Times New Roman"/>
                          <a:ea typeface="Times New Roman"/>
                          <a:cs typeface="Times New Roman"/>
                        </a:rPr>
                        <a:t>223</a:t>
                      </a:r>
                      <a:endParaRPr lang="ru-RU"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a:latin typeface="Times New Roman"/>
                          <a:ea typeface="Times New Roman"/>
                          <a:cs typeface="Times New Roman"/>
                        </a:rPr>
                        <a:t>3522,5</a:t>
                      </a:r>
                      <a:endParaRPr lang="ru-RU"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a:latin typeface="Times New Roman"/>
                          <a:ea typeface="Times New Roman"/>
                          <a:cs typeface="Times New Roman"/>
                        </a:rPr>
                        <a:t>3522,5</a:t>
                      </a:r>
                      <a:endParaRPr lang="ru-RU"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6882">
                <a:tc>
                  <a:txBody>
                    <a:bodyPr/>
                    <a:lstStyle/>
                    <a:p>
                      <a:pPr>
                        <a:spcAft>
                          <a:spcPts val="0"/>
                        </a:spcAft>
                      </a:pPr>
                      <a:r>
                        <a:rPr lang="ru-RU" sz="1600">
                          <a:latin typeface="Times New Roman"/>
                          <a:ea typeface="Times New Roman"/>
                          <a:cs typeface="Times New Roman"/>
                        </a:rPr>
                        <a:t>Содержание здания</a:t>
                      </a:r>
                      <a:endParaRPr lang="ru-RU"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a:latin typeface="Times New Roman"/>
                          <a:ea typeface="Times New Roman"/>
                          <a:cs typeface="Times New Roman"/>
                        </a:rPr>
                        <a:t>225</a:t>
                      </a:r>
                      <a:endParaRPr lang="ru-RU"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a:latin typeface="Times New Roman"/>
                          <a:ea typeface="Times New Roman"/>
                          <a:cs typeface="Times New Roman"/>
                        </a:rPr>
                        <a:t>153,4</a:t>
                      </a:r>
                      <a:endParaRPr lang="ru-RU"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dirty="0">
                          <a:latin typeface="Times New Roman"/>
                          <a:ea typeface="Times New Roman"/>
                          <a:cs typeface="Times New Roman"/>
                        </a:rPr>
                        <a:t>134,8</a:t>
                      </a:r>
                      <a:endParaRPr lang="ru-RU"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6882">
                <a:tc>
                  <a:txBody>
                    <a:bodyPr/>
                    <a:lstStyle/>
                    <a:p>
                      <a:pPr>
                        <a:spcAft>
                          <a:spcPts val="0"/>
                        </a:spcAft>
                      </a:pPr>
                      <a:r>
                        <a:rPr lang="ru-RU" sz="1600">
                          <a:latin typeface="Times New Roman"/>
                          <a:ea typeface="Times New Roman"/>
                          <a:cs typeface="Times New Roman"/>
                        </a:rPr>
                        <a:t>Прочие расходы                               </a:t>
                      </a:r>
                      <a:endParaRPr lang="ru-RU"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a:latin typeface="Times New Roman"/>
                          <a:ea typeface="Times New Roman"/>
                          <a:cs typeface="Times New Roman"/>
                        </a:rPr>
                        <a:t>226</a:t>
                      </a:r>
                      <a:endParaRPr lang="ru-RU"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a:latin typeface="Times New Roman"/>
                          <a:ea typeface="Times New Roman"/>
                          <a:cs typeface="Times New Roman"/>
                        </a:rPr>
                        <a:t>237,0</a:t>
                      </a:r>
                      <a:endParaRPr lang="ru-RU"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dirty="0">
                          <a:latin typeface="Times New Roman"/>
                          <a:ea typeface="Times New Roman"/>
                          <a:cs typeface="Times New Roman"/>
                        </a:rPr>
                        <a:t>215,7</a:t>
                      </a:r>
                      <a:endParaRPr lang="ru-RU"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6882">
                <a:tc>
                  <a:txBody>
                    <a:bodyPr/>
                    <a:lstStyle/>
                    <a:p>
                      <a:pPr>
                        <a:spcAft>
                          <a:spcPts val="0"/>
                        </a:spcAft>
                      </a:pPr>
                      <a:r>
                        <a:rPr lang="ru-RU" sz="1600">
                          <a:latin typeface="Times New Roman"/>
                          <a:ea typeface="Times New Roman"/>
                          <a:cs typeface="Times New Roman"/>
                        </a:rPr>
                        <a:t>Приобретение оборудования         </a:t>
                      </a:r>
                      <a:endParaRPr lang="ru-RU"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a:latin typeface="Times New Roman"/>
                          <a:ea typeface="Times New Roman"/>
                          <a:cs typeface="Times New Roman"/>
                        </a:rPr>
                        <a:t>310</a:t>
                      </a:r>
                      <a:endParaRPr lang="ru-RU"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a:latin typeface="Times New Roman"/>
                          <a:ea typeface="Times New Roman"/>
                          <a:cs typeface="Times New Roman"/>
                        </a:rPr>
                        <a:t>520,0</a:t>
                      </a:r>
                      <a:endParaRPr lang="ru-RU"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a:latin typeface="Times New Roman"/>
                          <a:ea typeface="Times New Roman"/>
                          <a:cs typeface="Times New Roman"/>
                        </a:rPr>
                        <a:t>513,0</a:t>
                      </a:r>
                      <a:endParaRPr lang="ru-RU"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6882">
                <a:tc>
                  <a:txBody>
                    <a:bodyPr/>
                    <a:lstStyle/>
                    <a:p>
                      <a:pPr>
                        <a:spcAft>
                          <a:spcPts val="0"/>
                        </a:spcAft>
                      </a:pPr>
                      <a:r>
                        <a:rPr lang="ru-RU" sz="1600">
                          <a:latin typeface="Times New Roman"/>
                          <a:ea typeface="Times New Roman"/>
                          <a:cs typeface="Times New Roman"/>
                        </a:rPr>
                        <a:t>Приобретение материалов             </a:t>
                      </a:r>
                      <a:endParaRPr lang="ru-RU"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a:latin typeface="Times New Roman"/>
                          <a:ea typeface="Times New Roman"/>
                          <a:cs typeface="Times New Roman"/>
                        </a:rPr>
                        <a:t>340</a:t>
                      </a:r>
                      <a:endParaRPr lang="ru-RU"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a:latin typeface="Times New Roman"/>
                          <a:ea typeface="Times New Roman"/>
                          <a:cs typeface="Times New Roman"/>
                        </a:rPr>
                        <a:t>420,5</a:t>
                      </a:r>
                      <a:endParaRPr lang="ru-RU"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a:latin typeface="Times New Roman"/>
                          <a:ea typeface="Times New Roman"/>
                          <a:cs typeface="Times New Roman"/>
                        </a:rPr>
                        <a:t>420,5</a:t>
                      </a:r>
                      <a:endParaRPr lang="ru-RU"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2365">
                <a:tc>
                  <a:txBody>
                    <a:bodyPr/>
                    <a:lstStyle/>
                    <a:p>
                      <a:pPr>
                        <a:spcAft>
                          <a:spcPts val="0"/>
                        </a:spcAft>
                      </a:pPr>
                      <a:r>
                        <a:rPr lang="ru-RU" sz="1600">
                          <a:latin typeface="Times New Roman"/>
                          <a:ea typeface="Times New Roman"/>
                          <a:cs typeface="Times New Roman"/>
                        </a:rPr>
                        <a:t>Прочие расходы (налоги на имущество и землю)</a:t>
                      </a:r>
                      <a:endParaRPr lang="ru-RU"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a:latin typeface="Times New Roman"/>
                          <a:ea typeface="Times New Roman"/>
                          <a:cs typeface="Times New Roman"/>
                        </a:rPr>
                        <a:t>290</a:t>
                      </a:r>
                      <a:endParaRPr lang="ru-RU"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a:latin typeface="Times New Roman"/>
                          <a:ea typeface="Times New Roman"/>
                          <a:cs typeface="Times New Roman"/>
                        </a:rPr>
                        <a:t>2059,7</a:t>
                      </a:r>
                      <a:endParaRPr lang="ru-RU"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dirty="0">
                          <a:latin typeface="Times New Roman"/>
                          <a:ea typeface="Times New Roman"/>
                          <a:cs typeface="Times New Roman"/>
                        </a:rPr>
                        <a:t>2059,7</a:t>
                      </a:r>
                      <a:endParaRPr lang="ru-RU"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6882">
                <a:tc>
                  <a:txBody>
                    <a:bodyPr/>
                    <a:lstStyle/>
                    <a:p>
                      <a:pPr>
                        <a:spcAft>
                          <a:spcPts val="0"/>
                        </a:spcAft>
                      </a:pPr>
                      <a:endParaRPr lang="ru-RU" sz="16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ru-RU" sz="16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b="1">
                          <a:latin typeface="Times New Roman"/>
                          <a:ea typeface="Times New Roman"/>
                          <a:cs typeface="Times New Roman"/>
                        </a:rPr>
                        <a:t>43 103,6</a:t>
                      </a:r>
                      <a:endParaRPr lang="ru-RU"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dirty="0">
                          <a:latin typeface="Times New Roman"/>
                          <a:ea typeface="Times New Roman"/>
                          <a:cs typeface="Times New Roman"/>
                        </a:rPr>
                        <a:t>42 803,4</a:t>
                      </a:r>
                      <a:endParaRPr lang="ru-RU"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182">
                <a:tc gridSpan="4">
                  <a:txBody>
                    <a:bodyPr/>
                    <a:lstStyle/>
                    <a:p>
                      <a:pPr algn="ctr">
                        <a:spcAft>
                          <a:spcPts val="0"/>
                        </a:spcAft>
                      </a:pPr>
                      <a:r>
                        <a:rPr lang="ru-RU" sz="1600" b="1" dirty="0">
                          <a:latin typeface="Times New Roman"/>
                          <a:ea typeface="Times New Roman"/>
                          <a:cs typeface="Times New Roman"/>
                        </a:rPr>
                        <a:t>Исполнено на 99,3%</a:t>
                      </a:r>
                      <a:endParaRPr lang="ru-RU" sz="28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sp>
        <p:nvSpPr>
          <p:cNvPr id="21506" name="Rectangle 2"/>
          <p:cNvSpPr>
            <a:spLocks noChangeArrowheads="1"/>
          </p:cNvSpPr>
          <p:nvPr/>
        </p:nvSpPr>
        <p:spPr bwMode="auto">
          <a:xfrm>
            <a:off x="714348" y="642918"/>
            <a:ext cx="7848623" cy="86177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ru-RU" sz="3200" b="1" dirty="0" smtClean="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rPr>
              <a:t>Анализ исполнения ПФХД на 2017 год</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4" name="Содержимое 3"/>
          <p:cNvGraphicFramePr>
            <a:graphicFrameLocks noGrp="1"/>
          </p:cNvGraphicFramePr>
          <p:nvPr>
            <p:ph sz="quarter" idx="13"/>
          </p:nvPr>
        </p:nvGraphicFramePr>
        <p:xfrm>
          <a:off x="571472" y="1643050"/>
          <a:ext cx="8358246" cy="4572030"/>
        </p:xfrm>
        <a:graphic>
          <a:graphicData uri="http://schemas.openxmlformats.org/drawingml/2006/table">
            <a:tbl>
              <a:tblPr/>
              <a:tblGrid>
                <a:gridCol w="537369"/>
                <a:gridCol w="4041505"/>
                <a:gridCol w="1803089"/>
                <a:gridCol w="1976283"/>
              </a:tblGrid>
              <a:tr h="780144">
                <a:tc>
                  <a:txBody>
                    <a:bodyPr/>
                    <a:lstStyle/>
                    <a:p>
                      <a:pPr algn="ctr">
                        <a:lnSpc>
                          <a:spcPct val="150000"/>
                        </a:lnSpc>
                        <a:spcAft>
                          <a:spcPts val="0"/>
                        </a:spcAft>
                      </a:pPr>
                      <a:endParaRPr lang="ru-RU"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800">
                          <a:latin typeface="Times New Roman"/>
                          <a:ea typeface="Times New Roman"/>
                          <a:cs typeface="Times New Roman"/>
                        </a:rPr>
                        <a:t>Наименование материалов</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800">
                          <a:latin typeface="Times New Roman"/>
                          <a:ea typeface="Times New Roman"/>
                          <a:cs typeface="Times New Roman"/>
                        </a:rPr>
                        <a:t>Источник</a:t>
                      </a:r>
                    </a:p>
                    <a:p>
                      <a:pPr algn="ctr">
                        <a:lnSpc>
                          <a:spcPct val="150000"/>
                        </a:lnSpc>
                        <a:spcAft>
                          <a:spcPts val="0"/>
                        </a:spcAft>
                      </a:pPr>
                      <a:r>
                        <a:rPr lang="ru-RU" sz="1800">
                          <a:latin typeface="Times New Roman"/>
                          <a:ea typeface="Times New Roman"/>
                          <a:cs typeface="Times New Roman"/>
                        </a:rPr>
                        <a:t>финансирования</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800">
                          <a:latin typeface="Times New Roman"/>
                          <a:ea typeface="Times New Roman"/>
                          <a:cs typeface="Times New Roman"/>
                        </a:rPr>
                        <a:t>Сумма</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1698">
                <a:tc>
                  <a:txBody>
                    <a:bodyPr/>
                    <a:lstStyle/>
                    <a:p>
                      <a:pPr algn="ctr">
                        <a:lnSpc>
                          <a:spcPct val="150000"/>
                        </a:lnSpc>
                        <a:spcAft>
                          <a:spcPts val="0"/>
                        </a:spcAft>
                      </a:pPr>
                      <a:r>
                        <a:rPr lang="ru-RU" sz="1800">
                          <a:latin typeface="Times New Roman"/>
                          <a:ea typeface="Times New Roman"/>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800">
                          <a:latin typeface="Times New Roman"/>
                          <a:ea typeface="Times New Roman"/>
                          <a:cs typeface="Times New Roman"/>
                        </a:rPr>
                        <a:t>Канцтовары и тонер</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800">
                          <a:latin typeface="Times New Roman"/>
                          <a:ea typeface="Times New Roman"/>
                          <a:cs typeface="Times New Roman"/>
                        </a:rPr>
                        <a:t>бюджет</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800">
                          <a:latin typeface="Times New Roman"/>
                          <a:ea typeface="Times New Roman"/>
                          <a:cs typeface="Times New Roman"/>
                        </a:rPr>
                        <a:t>135487,5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1698">
                <a:tc>
                  <a:txBody>
                    <a:bodyPr/>
                    <a:lstStyle/>
                    <a:p>
                      <a:pPr algn="ctr">
                        <a:lnSpc>
                          <a:spcPct val="150000"/>
                        </a:lnSpc>
                        <a:spcAft>
                          <a:spcPts val="0"/>
                        </a:spcAft>
                      </a:pPr>
                      <a:r>
                        <a:rPr lang="ru-RU" sz="1800">
                          <a:latin typeface="Times New Roman"/>
                          <a:ea typeface="Times New Roman"/>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800">
                          <a:latin typeface="Times New Roman"/>
                          <a:ea typeface="Times New Roman"/>
                          <a:cs typeface="Times New Roman"/>
                        </a:rPr>
                        <a:t>Электротовары</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800">
                          <a:latin typeface="Times New Roman"/>
                          <a:ea typeface="Times New Roman"/>
                          <a:cs typeface="Times New Roman"/>
                        </a:rPr>
                        <a:t>бюджет</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800">
                          <a:latin typeface="Times New Roman"/>
                          <a:ea typeface="Times New Roman"/>
                          <a:cs typeface="Times New Roman"/>
                        </a:rPr>
                        <a:t>49215,0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1698">
                <a:tc>
                  <a:txBody>
                    <a:bodyPr/>
                    <a:lstStyle/>
                    <a:p>
                      <a:pPr algn="ctr">
                        <a:lnSpc>
                          <a:spcPct val="150000"/>
                        </a:lnSpc>
                        <a:spcAft>
                          <a:spcPts val="0"/>
                        </a:spcAft>
                      </a:pPr>
                      <a:r>
                        <a:rPr lang="ru-RU" sz="180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800">
                          <a:latin typeface="Times New Roman"/>
                          <a:ea typeface="Times New Roman"/>
                          <a:cs typeface="Times New Roman"/>
                        </a:rPr>
                        <a:t>Хозтовары и моющие средства</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800">
                          <a:latin typeface="Times New Roman"/>
                          <a:ea typeface="Times New Roman"/>
                          <a:cs typeface="Times New Roman"/>
                        </a:rPr>
                        <a:t>бюджет</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800">
                          <a:latin typeface="Times New Roman"/>
                          <a:ea typeface="Times New Roman"/>
                          <a:cs typeface="Times New Roman"/>
                        </a:rPr>
                        <a:t>99847,3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1698">
                <a:tc>
                  <a:txBody>
                    <a:bodyPr/>
                    <a:lstStyle/>
                    <a:p>
                      <a:pPr algn="ctr">
                        <a:lnSpc>
                          <a:spcPct val="150000"/>
                        </a:lnSpc>
                        <a:spcAft>
                          <a:spcPts val="0"/>
                        </a:spcAft>
                      </a:pPr>
                      <a:r>
                        <a:rPr lang="ru-RU" sz="180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800">
                          <a:latin typeface="Times New Roman"/>
                          <a:ea typeface="Times New Roman"/>
                          <a:cs typeface="Times New Roman"/>
                        </a:rPr>
                        <a:t>Материалы для ремонта сантехники</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800">
                          <a:latin typeface="Times New Roman"/>
                          <a:ea typeface="Times New Roman"/>
                          <a:cs typeface="Times New Roman"/>
                        </a:rPr>
                        <a:t>бюджет</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800">
                          <a:latin typeface="Times New Roman"/>
                          <a:ea typeface="Times New Roman"/>
                          <a:cs typeface="Times New Roman"/>
                        </a:rPr>
                        <a:t>33461,92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1698">
                <a:tc>
                  <a:txBody>
                    <a:bodyPr/>
                    <a:lstStyle/>
                    <a:p>
                      <a:pPr algn="ctr">
                        <a:lnSpc>
                          <a:spcPct val="150000"/>
                        </a:lnSpc>
                        <a:spcAft>
                          <a:spcPts val="0"/>
                        </a:spcAft>
                      </a:pPr>
                      <a:r>
                        <a:rPr lang="ru-RU" sz="1800">
                          <a:latin typeface="Times New Roman"/>
                          <a:ea typeface="Times New Roman"/>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800">
                          <a:latin typeface="Times New Roman"/>
                          <a:ea typeface="Times New Roman"/>
                          <a:cs typeface="Times New Roman"/>
                        </a:rPr>
                        <a:t>Материалы для косметич. ремонта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800">
                          <a:latin typeface="Times New Roman"/>
                          <a:ea typeface="Times New Roman"/>
                          <a:cs typeface="Times New Roman"/>
                        </a:rPr>
                        <a:t>бюджет</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800">
                          <a:latin typeface="Times New Roman"/>
                          <a:ea typeface="Times New Roman"/>
                          <a:cs typeface="Times New Roman"/>
                        </a:rPr>
                        <a:t>77200,0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1698">
                <a:tc>
                  <a:txBody>
                    <a:bodyPr/>
                    <a:lstStyle/>
                    <a:p>
                      <a:pPr algn="ctr">
                        <a:lnSpc>
                          <a:spcPct val="150000"/>
                        </a:lnSpc>
                        <a:spcAft>
                          <a:spcPts val="0"/>
                        </a:spcAft>
                      </a:pPr>
                      <a:r>
                        <a:rPr lang="ru-RU" sz="1800">
                          <a:latin typeface="Times New Roman"/>
                          <a:ea typeface="Times New Roman"/>
                          <a:cs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800">
                          <a:latin typeface="Times New Roman"/>
                          <a:ea typeface="Times New Roman"/>
                          <a:cs typeface="Times New Roman"/>
                        </a:rPr>
                        <a:t>Спортинвентарь</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800">
                          <a:latin typeface="Times New Roman"/>
                          <a:ea typeface="Times New Roman"/>
                          <a:cs typeface="Times New Roman"/>
                        </a:rPr>
                        <a:t>бюджет</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800">
                          <a:latin typeface="Times New Roman"/>
                          <a:ea typeface="Times New Roman"/>
                          <a:cs typeface="Times New Roman"/>
                        </a:rPr>
                        <a:t>25330,0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1698">
                <a:tc gridSpan="3">
                  <a:txBody>
                    <a:bodyPr/>
                    <a:lstStyle/>
                    <a:p>
                      <a:pPr algn="ctr">
                        <a:lnSpc>
                          <a:spcPct val="150000"/>
                        </a:lnSpc>
                        <a:spcAft>
                          <a:spcPts val="0"/>
                        </a:spcAft>
                      </a:pPr>
                      <a:r>
                        <a:rPr lang="ru-RU" sz="1800">
                          <a:latin typeface="Times New Roman"/>
                          <a:ea typeface="Times New Roman"/>
                          <a:cs typeface="Times New Roman"/>
                        </a:rPr>
                        <a:t>Итого</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a:txBody>
                    <a:bodyPr/>
                    <a:lstStyle/>
                    <a:p>
                      <a:pPr algn="ctr">
                        <a:lnSpc>
                          <a:spcPct val="150000"/>
                        </a:lnSpc>
                        <a:spcAft>
                          <a:spcPts val="0"/>
                        </a:spcAft>
                      </a:pPr>
                      <a:r>
                        <a:rPr lang="ru-RU" sz="1800" dirty="0">
                          <a:latin typeface="Times New Roman"/>
                          <a:ea typeface="Times New Roman"/>
                          <a:cs typeface="Times New Roman"/>
                        </a:rPr>
                        <a:t>420541,72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8305" name="Rectangle 1"/>
          <p:cNvSpPr>
            <a:spLocks noChangeArrowheads="1"/>
          </p:cNvSpPr>
          <p:nvPr/>
        </p:nvSpPr>
        <p:spPr bwMode="auto">
          <a:xfrm>
            <a:off x="0" y="115179"/>
            <a:ext cx="91440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pitchFamily="34" charset="0"/>
                <a:ea typeface="Times New Roman" pitchFamily="18" charset="0"/>
              </a:rPr>
              <a:t>Информация о  приобретении материалов </a:t>
            </a:r>
            <a:endParaRPr kumimoji="0" lang="ru-RU" sz="105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pitchFamily="34" charset="0"/>
                <a:ea typeface="Times New Roman" pitchFamily="18" charset="0"/>
              </a:rPr>
              <a:t>МОУ гимназии №3 за 2017 года</a:t>
            </a:r>
            <a:endParaRPr kumimoji="0" lang="ru-RU" sz="105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pitchFamily="34" charset="0"/>
                <a:ea typeface="Times New Roman" pitchFamily="18" charset="0"/>
              </a:rPr>
              <a:t>За счет средств бюджета</a:t>
            </a:r>
            <a:endParaRPr kumimoji="0" lang="ru-RU" sz="105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4" name="Содержимое 3"/>
          <p:cNvGraphicFramePr>
            <a:graphicFrameLocks noGrp="1"/>
          </p:cNvGraphicFramePr>
          <p:nvPr>
            <p:ph sz="quarter" idx="13"/>
          </p:nvPr>
        </p:nvGraphicFramePr>
        <p:xfrm>
          <a:off x="714348" y="1089030"/>
          <a:ext cx="7858181" cy="5554680"/>
        </p:xfrm>
        <a:graphic>
          <a:graphicData uri="http://schemas.openxmlformats.org/drawingml/2006/table">
            <a:tbl>
              <a:tblPr/>
              <a:tblGrid>
                <a:gridCol w="3786061"/>
                <a:gridCol w="2036060"/>
                <a:gridCol w="2036060"/>
              </a:tblGrid>
              <a:tr h="555468">
                <a:tc>
                  <a:txBody>
                    <a:bodyPr/>
                    <a:lstStyle/>
                    <a:p>
                      <a:pPr algn="ctr">
                        <a:spcAft>
                          <a:spcPts val="0"/>
                        </a:spcAft>
                      </a:pPr>
                      <a:r>
                        <a:rPr lang="ru-RU" sz="1800" dirty="0">
                          <a:latin typeface="Times New Roman"/>
                          <a:ea typeface="Times New Roman"/>
                          <a:cs typeface="Times New Roman"/>
                        </a:rPr>
                        <a:t>Перечень приобретенного</a:t>
                      </a:r>
                      <a:endParaRPr lang="ru-RU" sz="1400" dirty="0">
                        <a:latin typeface="Times New Roman"/>
                        <a:ea typeface="Times New Roman"/>
                        <a:cs typeface="Times New Roman"/>
                      </a:endParaRPr>
                    </a:p>
                    <a:p>
                      <a:pPr algn="ctr">
                        <a:spcAft>
                          <a:spcPts val="0"/>
                        </a:spcAft>
                      </a:pPr>
                      <a:r>
                        <a:rPr lang="ru-RU" sz="1800" dirty="0">
                          <a:latin typeface="Times New Roman"/>
                          <a:ea typeface="Times New Roman"/>
                          <a:cs typeface="Times New Roman"/>
                        </a:rPr>
                        <a:t>оборудования</a:t>
                      </a:r>
                      <a:endParaRPr lang="ru-RU" sz="1400" dirty="0">
                        <a:latin typeface="Times New Roman"/>
                        <a:ea typeface="Times New Roman"/>
                        <a:cs typeface="Times New Roman"/>
                      </a:endParaRPr>
                    </a:p>
                  </a:txBody>
                  <a:tcPr marL="55849" marR="5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a:latin typeface="Times New Roman"/>
                          <a:ea typeface="Times New Roman"/>
                          <a:cs typeface="Times New Roman"/>
                        </a:rPr>
                        <a:t>Источник </a:t>
                      </a:r>
                      <a:endParaRPr lang="ru-RU" sz="1400">
                        <a:latin typeface="Times New Roman"/>
                        <a:ea typeface="Times New Roman"/>
                        <a:cs typeface="Times New Roman"/>
                      </a:endParaRPr>
                    </a:p>
                    <a:p>
                      <a:pPr algn="ctr">
                        <a:spcAft>
                          <a:spcPts val="0"/>
                        </a:spcAft>
                      </a:pPr>
                      <a:r>
                        <a:rPr lang="ru-RU" sz="1800">
                          <a:latin typeface="Times New Roman"/>
                          <a:ea typeface="Times New Roman"/>
                          <a:cs typeface="Times New Roman"/>
                        </a:rPr>
                        <a:t>финансирования</a:t>
                      </a:r>
                      <a:endParaRPr lang="ru-RU" sz="1400">
                        <a:latin typeface="Times New Roman"/>
                        <a:ea typeface="Times New Roman"/>
                        <a:cs typeface="Times New Roman"/>
                      </a:endParaRPr>
                    </a:p>
                  </a:txBody>
                  <a:tcPr marL="55849" marR="5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a:latin typeface="Times New Roman"/>
                          <a:ea typeface="Times New Roman"/>
                          <a:cs typeface="Times New Roman"/>
                        </a:rPr>
                        <a:t>Сумма </a:t>
                      </a:r>
                      <a:endParaRPr lang="ru-RU" sz="1400">
                        <a:latin typeface="Times New Roman"/>
                        <a:ea typeface="Times New Roman"/>
                        <a:cs typeface="Times New Roman"/>
                      </a:endParaRPr>
                    </a:p>
                  </a:txBody>
                  <a:tcPr marL="55849" marR="5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5468">
                <a:tc>
                  <a:txBody>
                    <a:bodyPr/>
                    <a:lstStyle/>
                    <a:p>
                      <a:pPr>
                        <a:spcAft>
                          <a:spcPts val="0"/>
                        </a:spcAft>
                      </a:pPr>
                      <a:r>
                        <a:rPr lang="ru-RU" sz="1800">
                          <a:latin typeface="Times New Roman"/>
                          <a:ea typeface="Times New Roman"/>
                          <a:cs typeface="Times New Roman"/>
                        </a:rPr>
                        <a:t>Комплект  лабораторный по физике (16 шт)</a:t>
                      </a:r>
                      <a:endParaRPr lang="ru-RU" sz="1400">
                        <a:latin typeface="Times New Roman"/>
                        <a:ea typeface="Times New Roman"/>
                        <a:cs typeface="Times New Roman"/>
                      </a:endParaRPr>
                    </a:p>
                  </a:txBody>
                  <a:tcPr marL="55849" marR="5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a:latin typeface="Times New Roman"/>
                          <a:ea typeface="Times New Roman"/>
                          <a:cs typeface="Times New Roman"/>
                        </a:rPr>
                        <a:t>Бюджет</a:t>
                      </a:r>
                      <a:endParaRPr lang="ru-RU" sz="1400">
                        <a:latin typeface="Times New Roman"/>
                        <a:ea typeface="Times New Roman"/>
                        <a:cs typeface="Times New Roman"/>
                      </a:endParaRPr>
                    </a:p>
                  </a:txBody>
                  <a:tcPr marL="55849" marR="5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a:latin typeface="Times New Roman"/>
                          <a:ea typeface="Times New Roman"/>
                          <a:cs typeface="Times New Roman"/>
                        </a:rPr>
                        <a:t>59 800,00</a:t>
                      </a:r>
                      <a:endParaRPr lang="ru-RU" sz="1400">
                        <a:latin typeface="Times New Roman"/>
                        <a:ea typeface="Times New Roman"/>
                        <a:cs typeface="Times New Roman"/>
                      </a:endParaRPr>
                    </a:p>
                  </a:txBody>
                  <a:tcPr marL="55849" marR="5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7734">
                <a:tc>
                  <a:txBody>
                    <a:bodyPr/>
                    <a:lstStyle/>
                    <a:p>
                      <a:pPr>
                        <a:spcAft>
                          <a:spcPts val="0"/>
                        </a:spcAft>
                      </a:pPr>
                      <a:r>
                        <a:rPr lang="ru-RU" sz="1800">
                          <a:solidFill>
                            <a:srgbClr val="000000"/>
                          </a:solidFill>
                          <a:latin typeface="Times New Roman"/>
                          <a:ea typeface="Times New Roman"/>
                          <a:cs typeface="Times New Roman"/>
                        </a:rPr>
                        <a:t>Учебники (76 компл) </a:t>
                      </a:r>
                      <a:endParaRPr lang="ru-RU" sz="1400">
                        <a:latin typeface="Times New Roman"/>
                        <a:ea typeface="Times New Roman"/>
                        <a:cs typeface="Times New Roman"/>
                      </a:endParaRPr>
                    </a:p>
                  </a:txBody>
                  <a:tcPr marL="55849" marR="5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a:latin typeface="Times New Roman"/>
                          <a:ea typeface="Times New Roman"/>
                          <a:cs typeface="Times New Roman"/>
                        </a:rPr>
                        <a:t>Бюджет</a:t>
                      </a:r>
                      <a:endParaRPr lang="ru-RU" sz="1400">
                        <a:latin typeface="Times New Roman"/>
                        <a:ea typeface="Times New Roman"/>
                        <a:cs typeface="Times New Roman"/>
                      </a:endParaRPr>
                    </a:p>
                  </a:txBody>
                  <a:tcPr marL="55849" marR="5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a:solidFill>
                            <a:srgbClr val="000000"/>
                          </a:solidFill>
                          <a:latin typeface="Times New Roman"/>
                          <a:ea typeface="Times New Roman"/>
                          <a:cs typeface="Times New Roman"/>
                        </a:rPr>
                        <a:t>56 602,00</a:t>
                      </a:r>
                      <a:endParaRPr lang="ru-RU" sz="1400">
                        <a:latin typeface="Times New Roman"/>
                        <a:ea typeface="Times New Roman"/>
                        <a:cs typeface="Times New Roman"/>
                      </a:endParaRPr>
                    </a:p>
                  </a:txBody>
                  <a:tcPr marL="55849" marR="5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5468">
                <a:tc>
                  <a:txBody>
                    <a:bodyPr/>
                    <a:lstStyle/>
                    <a:p>
                      <a:pPr>
                        <a:spcAft>
                          <a:spcPts val="0"/>
                        </a:spcAft>
                      </a:pPr>
                      <a:r>
                        <a:rPr lang="ru-RU" sz="1800">
                          <a:solidFill>
                            <a:srgbClr val="000000"/>
                          </a:solidFill>
                          <a:latin typeface="Times New Roman"/>
                          <a:ea typeface="Times New Roman"/>
                          <a:cs typeface="Times New Roman"/>
                        </a:rPr>
                        <a:t>Столик лабораторный для химии  (1шт)</a:t>
                      </a:r>
                      <a:endParaRPr lang="ru-RU" sz="1400">
                        <a:latin typeface="Times New Roman"/>
                        <a:ea typeface="Times New Roman"/>
                        <a:cs typeface="Times New Roman"/>
                      </a:endParaRPr>
                    </a:p>
                  </a:txBody>
                  <a:tcPr marL="55849" marR="5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a:latin typeface="Times New Roman"/>
                          <a:ea typeface="Times New Roman"/>
                          <a:cs typeface="Times New Roman"/>
                        </a:rPr>
                        <a:t>Бюджет</a:t>
                      </a:r>
                      <a:endParaRPr lang="ru-RU" sz="1400">
                        <a:latin typeface="Times New Roman"/>
                        <a:ea typeface="Times New Roman"/>
                        <a:cs typeface="Times New Roman"/>
                      </a:endParaRPr>
                    </a:p>
                  </a:txBody>
                  <a:tcPr marL="55849" marR="5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dirty="0">
                          <a:solidFill>
                            <a:srgbClr val="000000"/>
                          </a:solidFill>
                          <a:latin typeface="Times New Roman"/>
                          <a:ea typeface="Times New Roman"/>
                          <a:cs typeface="Times New Roman"/>
                        </a:rPr>
                        <a:t>2 900,00</a:t>
                      </a:r>
                      <a:endParaRPr lang="ru-RU" sz="1400" dirty="0">
                        <a:latin typeface="Times New Roman"/>
                        <a:ea typeface="Times New Roman"/>
                        <a:cs typeface="Times New Roman"/>
                      </a:endParaRPr>
                    </a:p>
                  </a:txBody>
                  <a:tcPr marL="55849" marR="5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7734">
                <a:tc>
                  <a:txBody>
                    <a:bodyPr/>
                    <a:lstStyle/>
                    <a:p>
                      <a:pPr>
                        <a:spcAft>
                          <a:spcPts val="0"/>
                        </a:spcAft>
                      </a:pPr>
                      <a:r>
                        <a:rPr lang="ru-RU" sz="1800">
                          <a:solidFill>
                            <a:srgbClr val="000000"/>
                          </a:solidFill>
                          <a:latin typeface="Times New Roman"/>
                          <a:ea typeface="Times New Roman"/>
                          <a:cs typeface="Times New Roman"/>
                        </a:rPr>
                        <a:t>Доски классные  (6 шт)</a:t>
                      </a:r>
                      <a:endParaRPr lang="ru-RU" sz="1400">
                        <a:latin typeface="Times New Roman"/>
                        <a:ea typeface="Times New Roman"/>
                        <a:cs typeface="Times New Roman"/>
                      </a:endParaRPr>
                    </a:p>
                  </a:txBody>
                  <a:tcPr marL="55849" marR="5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a:latin typeface="Times New Roman"/>
                          <a:ea typeface="Times New Roman"/>
                          <a:cs typeface="Times New Roman"/>
                        </a:rPr>
                        <a:t>Бюджет</a:t>
                      </a:r>
                      <a:endParaRPr lang="ru-RU" sz="1400">
                        <a:latin typeface="Times New Roman"/>
                        <a:ea typeface="Times New Roman"/>
                        <a:cs typeface="Times New Roman"/>
                      </a:endParaRPr>
                    </a:p>
                  </a:txBody>
                  <a:tcPr marL="55849" marR="5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a:solidFill>
                            <a:srgbClr val="000000"/>
                          </a:solidFill>
                          <a:latin typeface="Times New Roman"/>
                          <a:ea typeface="Times New Roman"/>
                          <a:cs typeface="Times New Roman"/>
                        </a:rPr>
                        <a:t>53 006,00</a:t>
                      </a:r>
                      <a:endParaRPr lang="ru-RU" sz="1400">
                        <a:latin typeface="Times New Roman"/>
                        <a:ea typeface="Times New Roman"/>
                        <a:cs typeface="Times New Roman"/>
                      </a:endParaRPr>
                    </a:p>
                  </a:txBody>
                  <a:tcPr marL="55849" marR="5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7734">
                <a:tc>
                  <a:txBody>
                    <a:bodyPr/>
                    <a:lstStyle/>
                    <a:p>
                      <a:pPr>
                        <a:spcAft>
                          <a:spcPts val="0"/>
                        </a:spcAft>
                      </a:pPr>
                      <a:r>
                        <a:rPr lang="ru-RU" sz="1800">
                          <a:solidFill>
                            <a:srgbClr val="000000"/>
                          </a:solidFill>
                          <a:latin typeface="Times New Roman"/>
                          <a:ea typeface="Times New Roman"/>
                          <a:cs typeface="Times New Roman"/>
                        </a:rPr>
                        <a:t>Флипчарт (2 шт)</a:t>
                      </a:r>
                      <a:endParaRPr lang="ru-RU" sz="1400">
                        <a:latin typeface="Times New Roman"/>
                        <a:ea typeface="Times New Roman"/>
                        <a:cs typeface="Times New Roman"/>
                      </a:endParaRPr>
                    </a:p>
                  </a:txBody>
                  <a:tcPr marL="55849" marR="5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a:latin typeface="Times New Roman"/>
                          <a:ea typeface="Times New Roman"/>
                          <a:cs typeface="Times New Roman"/>
                        </a:rPr>
                        <a:t>Бюджет</a:t>
                      </a:r>
                      <a:endParaRPr lang="ru-RU" sz="1400">
                        <a:latin typeface="Times New Roman"/>
                        <a:ea typeface="Times New Roman"/>
                        <a:cs typeface="Times New Roman"/>
                      </a:endParaRPr>
                    </a:p>
                  </a:txBody>
                  <a:tcPr marL="55849" marR="5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a:solidFill>
                            <a:srgbClr val="000000"/>
                          </a:solidFill>
                          <a:latin typeface="Times New Roman"/>
                          <a:ea typeface="Times New Roman"/>
                          <a:cs typeface="Times New Roman"/>
                        </a:rPr>
                        <a:t>6 986,00</a:t>
                      </a:r>
                      <a:endParaRPr lang="ru-RU" sz="1400">
                        <a:latin typeface="Times New Roman"/>
                        <a:ea typeface="Times New Roman"/>
                        <a:cs typeface="Times New Roman"/>
                      </a:endParaRPr>
                    </a:p>
                  </a:txBody>
                  <a:tcPr marL="55849" marR="5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7734">
                <a:tc>
                  <a:txBody>
                    <a:bodyPr/>
                    <a:lstStyle/>
                    <a:p>
                      <a:pPr>
                        <a:spcAft>
                          <a:spcPts val="0"/>
                        </a:spcAft>
                      </a:pPr>
                      <a:r>
                        <a:rPr lang="ru-RU" sz="1800">
                          <a:solidFill>
                            <a:srgbClr val="000000"/>
                          </a:solidFill>
                          <a:latin typeface="Times New Roman"/>
                          <a:ea typeface="Times New Roman"/>
                          <a:cs typeface="Times New Roman"/>
                        </a:rPr>
                        <a:t>Манекен – тренажер </a:t>
                      </a:r>
                      <a:endParaRPr lang="ru-RU" sz="1400">
                        <a:latin typeface="Times New Roman"/>
                        <a:ea typeface="Times New Roman"/>
                        <a:cs typeface="Times New Roman"/>
                      </a:endParaRPr>
                    </a:p>
                  </a:txBody>
                  <a:tcPr marL="55849" marR="5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a:latin typeface="Times New Roman"/>
                          <a:ea typeface="Times New Roman"/>
                          <a:cs typeface="Times New Roman"/>
                        </a:rPr>
                        <a:t>Бюджет</a:t>
                      </a:r>
                      <a:endParaRPr lang="ru-RU" sz="1400">
                        <a:latin typeface="Times New Roman"/>
                        <a:ea typeface="Times New Roman"/>
                        <a:cs typeface="Times New Roman"/>
                      </a:endParaRPr>
                    </a:p>
                  </a:txBody>
                  <a:tcPr marL="55849" marR="5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a:solidFill>
                            <a:srgbClr val="000000"/>
                          </a:solidFill>
                          <a:latin typeface="Times New Roman"/>
                          <a:ea typeface="Times New Roman"/>
                          <a:cs typeface="Times New Roman"/>
                        </a:rPr>
                        <a:t>45 690,0</a:t>
                      </a:r>
                      <a:endParaRPr lang="ru-RU" sz="1400">
                        <a:latin typeface="Times New Roman"/>
                        <a:ea typeface="Times New Roman"/>
                        <a:cs typeface="Times New Roman"/>
                      </a:endParaRPr>
                    </a:p>
                  </a:txBody>
                  <a:tcPr marL="55849" marR="5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7734">
                <a:tc>
                  <a:txBody>
                    <a:bodyPr/>
                    <a:lstStyle/>
                    <a:p>
                      <a:pPr>
                        <a:spcAft>
                          <a:spcPts val="0"/>
                        </a:spcAft>
                      </a:pPr>
                      <a:r>
                        <a:rPr lang="ru-RU" sz="1800">
                          <a:solidFill>
                            <a:srgbClr val="000000"/>
                          </a:solidFill>
                          <a:latin typeface="Times New Roman"/>
                          <a:ea typeface="Times New Roman"/>
                          <a:cs typeface="Times New Roman"/>
                        </a:rPr>
                        <a:t>Автомат Калашникова</a:t>
                      </a:r>
                      <a:endParaRPr lang="ru-RU" sz="1400">
                        <a:latin typeface="Times New Roman"/>
                        <a:ea typeface="Times New Roman"/>
                        <a:cs typeface="Times New Roman"/>
                      </a:endParaRPr>
                    </a:p>
                  </a:txBody>
                  <a:tcPr marL="55849" marR="5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a:latin typeface="Times New Roman"/>
                          <a:ea typeface="Times New Roman"/>
                          <a:cs typeface="Times New Roman"/>
                        </a:rPr>
                        <a:t>Бюджет</a:t>
                      </a:r>
                      <a:endParaRPr lang="ru-RU" sz="1400">
                        <a:latin typeface="Times New Roman"/>
                        <a:ea typeface="Times New Roman"/>
                        <a:cs typeface="Times New Roman"/>
                      </a:endParaRPr>
                    </a:p>
                  </a:txBody>
                  <a:tcPr marL="55849" marR="5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a:solidFill>
                            <a:srgbClr val="000000"/>
                          </a:solidFill>
                          <a:latin typeface="Times New Roman"/>
                          <a:ea typeface="Times New Roman"/>
                          <a:cs typeface="Times New Roman"/>
                        </a:rPr>
                        <a:t>19 800,00</a:t>
                      </a:r>
                      <a:endParaRPr lang="ru-RU" sz="1400">
                        <a:latin typeface="Times New Roman"/>
                        <a:ea typeface="Times New Roman"/>
                        <a:cs typeface="Times New Roman"/>
                      </a:endParaRPr>
                    </a:p>
                  </a:txBody>
                  <a:tcPr marL="55849" marR="5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7734">
                <a:tc>
                  <a:txBody>
                    <a:bodyPr/>
                    <a:lstStyle/>
                    <a:p>
                      <a:pPr>
                        <a:spcAft>
                          <a:spcPts val="0"/>
                        </a:spcAft>
                      </a:pPr>
                      <a:r>
                        <a:rPr lang="ru-RU" sz="1800">
                          <a:solidFill>
                            <a:srgbClr val="000000"/>
                          </a:solidFill>
                          <a:latin typeface="Times New Roman"/>
                          <a:ea typeface="Times New Roman"/>
                          <a:cs typeface="Times New Roman"/>
                        </a:rPr>
                        <a:t>Уничтожитель документов</a:t>
                      </a:r>
                      <a:endParaRPr lang="ru-RU" sz="1400">
                        <a:latin typeface="Times New Roman"/>
                        <a:ea typeface="Times New Roman"/>
                        <a:cs typeface="Times New Roman"/>
                      </a:endParaRPr>
                    </a:p>
                  </a:txBody>
                  <a:tcPr marL="55849" marR="5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a:latin typeface="Times New Roman"/>
                          <a:ea typeface="Times New Roman"/>
                          <a:cs typeface="Times New Roman"/>
                        </a:rPr>
                        <a:t>Бюджет</a:t>
                      </a:r>
                      <a:endParaRPr lang="ru-RU" sz="1400">
                        <a:latin typeface="Times New Roman"/>
                        <a:ea typeface="Times New Roman"/>
                        <a:cs typeface="Times New Roman"/>
                      </a:endParaRPr>
                    </a:p>
                  </a:txBody>
                  <a:tcPr marL="55849" marR="5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a:solidFill>
                            <a:srgbClr val="000000"/>
                          </a:solidFill>
                          <a:latin typeface="Times New Roman"/>
                          <a:ea typeface="Times New Roman"/>
                          <a:cs typeface="Times New Roman"/>
                        </a:rPr>
                        <a:t>5 700,00</a:t>
                      </a:r>
                      <a:endParaRPr lang="ru-RU" sz="1400">
                        <a:latin typeface="Times New Roman"/>
                        <a:ea typeface="Times New Roman"/>
                        <a:cs typeface="Times New Roman"/>
                      </a:endParaRPr>
                    </a:p>
                  </a:txBody>
                  <a:tcPr marL="55849" marR="5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7734">
                <a:tc>
                  <a:txBody>
                    <a:bodyPr/>
                    <a:lstStyle/>
                    <a:p>
                      <a:pPr>
                        <a:spcAft>
                          <a:spcPts val="0"/>
                        </a:spcAft>
                      </a:pPr>
                      <a:r>
                        <a:rPr lang="ru-RU" sz="1800">
                          <a:solidFill>
                            <a:srgbClr val="000000"/>
                          </a:solidFill>
                          <a:latin typeface="Times New Roman"/>
                          <a:ea typeface="Times New Roman"/>
                          <a:cs typeface="Times New Roman"/>
                        </a:rPr>
                        <a:t>Калькуляторы для ЕГЭ (8 шт)</a:t>
                      </a:r>
                      <a:endParaRPr lang="ru-RU" sz="1400">
                        <a:latin typeface="Times New Roman"/>
                        <a:ea typeface="Times New Roman"/>
                        <a:cs typeface="Times New Roman"/>
                      </a:endParaRPr>
                    </a:p>
                  </a:txBody>
                  <a:tcPr marL="55849" marR="5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a:latin typeface="Times New Roman"/>
                          <a:ea typeface="Times New Roman"/>
                          <a:cs typeface="Times New Roman"/>
                        </a:rPr>
                        <a:t>Бюджет</a:t>
                      </a:r>
                      <a:endParaRPr lang="ru-RU" sz="1400">
                        <a:latin typeface="Times New Roman"/>
                        <a:ea typeface="Times New Roman"/>
                        <a:cs typeface="Times New Roman"/>
                      </a:endParaRPr>
                    </a:p>
                  </a:txBody>
                  <a:tcPr marL="55849" marR="5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a:solidFill>
                            <a:srgbClr val="000000"/>
                          </a:solidFill>
                          <a:latin typeface="Times New Roman"/>
                          <a:ea typeface="Times New Roman"/>
                          <a:cs typeface="Times New Roman"/>
                        </a:rPr>
                        <a:t>3 859,18</a:t>
                      </a:r>
                      <a:endParaRPr lang="ru-RU" sz="1400">
                        <a:latin typeface="Times New Roman"/>
                        <a:ea typeface="Times New Roman"/>
                        <a:cs typeface="Times New Roman"/>
                      </a:endParaRPr>
                    </a:p>
                  </a:txBody>
                  <a:tcPr marL="55849" marR="5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7734">
                <a:tc>
                  <a:txBody>
                    <a:bodyPr/>
                    <a:lstStyle/>
                    <a:p>
                      <a:pPr>
                        <a:spcAft>
                          <a:spcPts val="0"/>
                        </a:spcAft>
                      </a:pPr>
                      <a:r>
                        <a:rPr lang="ru-RU" sz="1800">
                          <a:solidFill>
                            <a:srgbClr val="000000"/>
                          </a:solidFill>
                          <a:latin typeface="Times New Roman"/>
                          <a:ea typeface="Times New Roman"/>
                          <a:cs typeface="Times New Roman"/>
                        </a:rPr>
                        <a:t>Гирлянда уличная (8 шт)</a:t>
                      </a:r>
                      <a:endParaRPr lang="ru-RU" sz="1400">
                        <a:latin typeface="Times New Roman"/>
                        <a:ea typeface="Times New Roman"/>
                        <a:cs typeface="Times New Roman"/>
                      </a:endParaRPr>
                    </a:p>
                  </a:txBody>
                  <a:tcPr marL="55849" marR="5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a:latin typeface="Times New Roman"/>
                          <a:ea typeface="Times New Roman"/>
                          <a:cs typeface="Times New Roman"/>
                        </a:rPr>
                        <a:t>Бюджет</a:t>
                      </a:r>
                      <a:endParaRPr lang="ru-RU" sz="1400">
                        <a:latin typeface="Times New Roman"/>
                        <a:ea typeface="Times New Roman"/>
                        <a:cs typeface="Times New Roman"/>
                      </a:endParaRPr>
                    </a:p>
                  </a:txBody>
                  <a:tcPr marL="55849" marR="5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a:solidFill>
                            <a:srgbClr val="000000"/>
                          </a:solidFill>
                          <a:latin typeface="Times New Roman"/>
                          <a:ea typeface="Times New Roman"/>
                          <a:cs typeface="Times New Roman"/>
                        </a:rPr>
                        <a:t>15 200,00</a:t>
                      </a:r>
                      <a:endParaRPr lang="ru-RU" sz="1400">
                        <a:latin typeface="Times New Roman"/>
                        <a:ea typeface="Times New Roman"/>
                        <a:cs typeface="Times New Roman"/>
                      </a:endParaRPr>
                    </a:p>
                  </a:txBody>
                  <a:tcPr marL="55849" marR="5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7734">
                <a:tc>
                  <a:txBody>
                    <a:bodyPr/>
                    <a:lstStyle/>
                    <a:p>
                      <a:pPr>
                        <a:spcAft>
                          <a:spcPts val="0"/>
                        </a:spcAft>
                      </a:pPr>
                      <a:r>
                        <a:rPr lang="ru-RU" sz="1800">
                          <a:solidFill>
                            <a:srgbClr val="000000"/>
                          </a:solidFill>
                          <a:latin typeface="Times New Roman"/>
                          <a:ea typeface="Times New Roman"/>
                          <a:cs typeface="Times New Roman"/>
                        </a:rPr>
                        <a:t>Шкаф для документов ( 8 шт)</a:t>
                      </a:r>
                      <a:endParaRPr lang="ru-RU" sz="1400">
                        <a:latin typeface="Times New Roman"/>
                        <a:ea typeface="Times New Roman"/>
                        <a:cs typeface="Times New Roman"/>
                      </a:endParaRPr>
                    </a:p>
                  </a:txBody>
                  <a:tcPr marL="55849" marR="5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a:latin typeface="Times New Roman"/>
                          <a:ea typeface="Times New Roman"/>
                          <a:cs typeface="Times New Roman"/>
                        </a:rPr>
                        <a:t>Бюджет</a:t>
                      </a:r>
                      <a:endParaRPr lang="ru-RU" sz="1400">
                        <a:latin typeface="Times New Roman"/>
                        <a:ea typeface="Times New Roman"/>
                        <a:cs typeface="Times New Roman"/>
                      </a:endParaRPr>
                    </a:p>
                  </a:txBody>
                  <a:tcPr marL="55849" marR="5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a:solidFill>
                            <a:srgbClr val="000000"/>
                          </a:solidFill>
                          <a:latin typeface="Times New Roman"/>
                          <a:ea typeface="Times New Roman"/>
                          <a:cs typeface="Times New Roman"/>
                        </a:rPr>
                        <a:t>19 450,00</a:t>
                      </a:r>
                      <a:endParaRPr lang="ru-RU" sz="1400">
                        <a:latin typeface="Times New Roman"/>
                        <a:ea typeface="Times New Roman"/>
                        <a:cs typeface="Times New Roman"/>
                      </a:endParaRPr>
                    </a:p>
                  </a:txBody>
                  <a:tcPr marL="55849" marR="5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7734">
                <a:tc>
                  <a:txBody>
                    <a:bodyPr/>
                    <a:lstStyle/>
                    <a:p>
                      <a:pPr>
                        <a:spcAft>
                          <a:spcPts val="0"/>
                        </a:spcAft>
                      </a:pPr>
                      <a:r>
                        <a:rPr lang="ru-RU" sz="1800">
                          <a:solidFill>
                            <a:srgbClr val="000000"/>
                          </a:solidFill>
                          <a:latin typeface="Times New Roman"/>
                          <a:ea typeface="Times New Roman"/>
                          <a:cs typeface="Times New Roman"/>
                        </a:rPr>
                        <a:t>Системный блок  (2 шт)</a:t>
                      </a:r>
                      <a:endParaRPr lang="ru-RU" sz="1400">
                        <a:latin typeface="Times New Roman"/>
                        <a:ea typeface="Times New Roman"/>
                        <a:cs typeface="Times New Roman"/>
                      </a:endParaRPr>
                    </a:p>
                  </a:txBody>
                  <a:tcPr marL="55849" marR="5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a:latin typeface="Times New Roman"/>
                          <a:ea typeface="Times New Roman"/>
                          <a:cs typeface="Times New Roman"/>
                        </a:rPr>
                        <a:t>Бюджет</a:t>
                      </a:r>
                      <a:endParaRPr lang="ru-RU" sz="1400">
                        <a:latin typeface="Times New Roman"/>
                        <a:ea typeface="Times New Roman"/>
                        <a:cs typeface="Times New Roman"/>
                      </a:endParaRPr>
                    </a:p>
                  </a:txBody>
                  <a:tcPr marL="55849" marR="5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a:solidFill>
                            <a:srgbClr val="000000"/>
                          </a:solidFill>
                          <a:latin typeface="Times New Roman"/>
                          <a:ea typeface="Times New Roman"/>
                          <a:cs typeface="Times New Roman"/>
                        </a:rPr>
                        <a:t>29 980,00</a:t>
                      </a:r>
                      <a:endParaRPr lang="ru-RU" sz="1400">
                        <a:latin typeface="Times New Roman"/>
                        <a:ea typeface="Times New Roman"/>
                        <a:cs typeface="Times New Roman"/>
                      </a:endParaRPr>
                    </a:p>
                  </a:txBody>
                  <a:tcPr marL="55849" marR="5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7734">
                <a:tc>
                  <a:txBody>
                    <a:bodyPr/>
                    <a:lstStyle/>
                    <a:p>
                      <a:pPr>
                        <a:spcAft>
                          <a:spcPts val="0"/>
                        </a:spcAft>
                      </a:pPr>
                      <a:r>
                        <a:rPr lang="ru-RU" sz="1800">
                          <a:solidFill>
                            <a:srgbClr val="000000"/>
                          </a:solidFill>
                          <a:latin typeface="Times New Roman"/>
                          <a:ea typeface="Times New Roman"/>
                          <a:cs typeface="Times New Roman"/>
                        </a:rPr>
                        <a:t>Монитор (2 шт)</a:t>
                      </a:r>
                      <a:endParaRPr lang="ru-RU" sz="1400">
                        <a:latin typeface="Times New Roman"/>
                        <a:ea typeface="Times New Roman"/>
                        <a:cs typeface="Times New Roman"/>
                      </a:endParaRPr>
                    </a:p>
                  </a:txBody>
                  <a:tcPr marL="55849" marR="5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a:latin typeface="Times New Roman"/>
                          <a:ea typeface="Times New Roman"/>
                          <a:cs typeface="Times New Roman"/>
                        </a:rPr>
                        <a:t>Бюджет</a:t>
                      </a:r>
                      <a:endParaRPr lang="ru-RU" sz="1400">
                        <a:latin typeface="Times New Roman"/>
                        <a:ea typeface="Times New Roman"/>
                        <a:cs typeface="Times New Roman"/>
                      </a:endParaRPr>
                    </a:p>
                  </a:txBody>
                  <a:tcPr marL="55849" marR="5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a:solidFill>
                            <a:srgbClr val="000000"/>
                          </a:solidFill>
                          <a:latin typeface="Times New Roman"/>
                          <a:ea typeface="Times New Roman"/>
                          <a:cs typeface="Times New Roman"/>
                        </a:rPr>
                        <a:t>15 580,00</a:t>
                      </a:r>
                      <a:endParaRPr lang="ru-RU" sz="1400">
                        <a:latin typeface="Times New Roman"/>
                        <a:ea typeface="Times New Roman"/>
                        <a:cs typeface="Times New Roman"/>
                      </a:endParaRPr>
                    </a:p>
                  </a:txBody>
                  <a:tcPr marL="55849" marR="5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7734">
                <a:tc>
                  <a:txBody>
                    <a:bodyPr/>
                    <a:lstStyle/>
                    <a:p>
                      <a:pPr>
                        <a:spcAft>
                          <a:spcPts val="0"/>
                        </a:spcAft>
                      </a:pPr>
                      <a:r>
                        <a:rPr lang="ru-RU" sz="1800">
                          <a:solidFill>
                            <a:srgbClr val="000000"/>
                          </a:solidFill>
                          <a:latin typeface="Times New Roman"/>
                          <a:ea typeface="Times New Roman"/>
                          <a:cs typeface="Times New Roman"/>
                        </a:rPr>
                        <a:t>Проектор ( 4 шт) </a:t>
                      </a:r>
                      <a:endParaRPr lang="ru-RU" sz="1400">
                        <a:latin typeface="Times New Roman"/>
                        <a:ea typeface="Times New Roman"/>
                        <a:cs typeface="Times New Roman"/>
                      </a:endParaRPr>
                    </a:p>
                  </a:txBody>
                  <a:tcPr marL="55849" marR="5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a:latin typeface="Times New Roman"/>
                          <a:ea typeface="Times New Roman"/>
                          <a:cs typeface="Times New Roman"/>
                        </a:rPr>
                        <a:t>Бюджет</a:t>
                      </a:r>
                      <a:endParaRPr lang="ru-RU" sz="1400">
                        <a:latin typeface="Times New Roman"/>
                        <a:ea typeface="Times New Roman"/>
                        <a:cs typeface="Times New Roman"/>
                      </a:endParaRPr>
                    </a:p>
                  </a:txBody>
                  <a:tcPr marL="55849" marR="5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a:solidFill>
                            <a:srgbClr val="000000"/>
                          </a:solidFill>
                          <a:latin typeface="Times New Roman"/>
                          <a:ea typeface="Times New Roman"/>
                          <a:cs typeface="Times New Roman"/>
                        </a:rPr>
                        <a:t>117 660,00</a:t>
                      </a:r>
                      <a:endParaRPr lang="ru-RU" sz="1400">
                        <a:latin typeface="Times New Roman"/>
                        <a:ea typeface="Times New Roman"/>
                        <a:cs typeface="Times New Roman"/>
                      </a:endParaRPr>
                    </a:p>
                  </a:txBody>
                  <a:tcPr marL="55849" marR="5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7734">
                <a:tc>
                  <a:txBody>
                    <a:bodyPr/>
                    <a:lstStyle/>
                    <a:p>
                      <a:pPr>
                        <a:spcAft>
                          <a:spcPts val="0"/>
                        </a:spcAft>
                      </a:pPr>
                      <a:r>
                        <a:rPr lang="ru-RU" sz="1800">
                          <a:solidFill>
                            <a:srgbClr val="000000"/>
                          </a:solidFill>
                          <a:latin typeface="Times New Roman"/>
                          <a:ea typeface="Times New Roman"/>
                          <a:cs typeface="Times New Roman"/>
                        </a:rPr>
                        <a:t>Ноутбук ( 3 шт)</a:t>
                      </a:r>
                      <a:endParaRPr lang="ru-RU" sz="1400">
                        <a:latin typeface="Times New Roman"/>
                        <a:ea typeface="Times New Roman"/>
                        <a:cs typeface="Times New Roman"/>
                      </a:endParaRPr>
                    </a:p>
                  </a:txBody>
                  <a:tcPr marL="55849" marR="5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a:latin typeface="Times New Roman"/>
                          <a:ea typeface="Times New Roman"/>
                          <a:cs typeface="Times New Roman"/>
                        </a:rPr>
                        <a:t>Бюджет</a:t>
                      </a:r>
                      <a:endParaRPr lang="ru-RU" sz="1400">
                        <a:latin typeface="Times New Roman"/>
                        <a:ea typeface="Times New Roman"/>
                        <a:cs typeface="Times New Roman"/>
                      </a:endParaRPr>
                    </a:p>
                  </a:txBody>
                  <a:tcPr marL="55849" marR="5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a:solidFill>
                            <a:srgbClr val="000000"/>
                          </a:solidFill>
                          <a:latin typeface="Times New Roman"/>
                          <a:ea typeface="Times New Roman"/>
                          <a:cs typeface="Times New Roman"/>
                        </a:rPr>
                        <a:t>61 140,00</a:t>
                      </a:r>
                      <a:endParaRPr lang="ru-RU" sz="1400">
                        <a:latin typeface="Times New Roman"/>
                        <a:ea typeface="Times New Roman"/>
                        <a:cs typeface="Times New Roman"/>
                      </a:endParaRPr>
                    </a:p>
                  </a:txBody>
                  <a:tcPr marL="55849" marR="5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7734">
                <a:tc>
                  <a:txBody>
                    <a:bodyPr/>
                    <a:lstStyle/>
                    <a:p>
                      <a:pPr>
                        <a:spcAft>
                          <a:spcPts val="0"/>
                        </a:spcAft>
                      </a:pPr>
                      <a:endParaRPr lang="ru-RU" sz="1400">
                        <a:latin typeface="Times New Roman"/>
                        <a:ea typeface="Times New Roman"/>
                        <a:cs typeface="Times New Roman"/>
                      </a:endParaRPr>
                    </a:p>
                  </a:txBody>
                  <a:tcPr marL="55849" marR="5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400">
                        <a:latin typeface="Times New Roman"/>
                        <a:ea typeface="Times New Roman"/>
                        <a:cs typeface="Times New Roman"/>
                      </a:endParaRPr>
                    </a:p>
                  </a:txBody>
                  <a:tcPr marL="55849" marR="5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b="1" dirty="0">
                          <a:latin typeface="Times New Roman"/>
                          <a:ea typeface="Times New Roman"/>
                          <a:cs typeface="Times New Roman"/>
                        </a:rPr>
                        <a:t>513053,18</a:t>
                      </a:r>
                      <a:endParaRPr lang="ru-RU" sz="1400" dirty="0">
                        <a:latin typeface="Times New Roman"/>
                        <a:ea typeface="Times New Roman"/>
                        <a:cs typeface="Times New Roman"/>
                      </a:endParaRPr>
                    </a:p>
                  </a:txBody>
                  <a:tcPr marL="55849" marR="5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0353" name="Rectangle 1"/>
          <p:cNvSpPr>
            <a:spLocks noChangeArrowheads="1"/>
          </p:cNvSpPr>
          <p:nvPr/>
        </p:nvSpPr>
        <p:spPr bwMode="auto">
          <a:xfrm>
            <a:off x="0" y="0"/>
            <a:ext cx="9144000" cy="12926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ru-RU" sz="2000" b="1" dirty="0" smtClean="0">
                <a:latin typeface="Arial" pitchFamily="34" charset="0"/>
                <a:ea typeface="Times New Roman" pitchFamily="18" charset="0"/>
              </a:rPr>
              <a:t>Информация о  приобретении оборудования</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ea typeface="Times New Roman" pitchFamily="18" charset="0"/>
              </a:rPr>
              <a:t>МОУ гимназии №3 за 2017 год</a:t>
            </a:r>
            <a:endParaRPr kumimoji="0" lang="ru-RU" sz="1050" b="1"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ea typeface="Times New Roman" pitchFamily="18" charset="0"/>
              </a:rPr>
              <a:t>За счет средств бюджета</a:t>
            </a:r>
            <a:endParaRPr kumimoji="0" lang="ru-RU" sz="105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428596" y="1714485"/>
          <a:ext cx="8429683" cy="4572000"/>
        </p:xfrm>
        <a:graphic>
          <a:graphicData uri="http://schemas.openxmlformats.org/drawingml/2006/table">
            <a:tbl>
              <a:tblPr/>
              <a:tblGrid>
                <a:gridCol w="3481615"/>
                <a:gridCol w="1220723"/>
                <a:gridCol w="2045108"/>
                <a:gridCol w="1682237"/>
              </a:tblGrid>
              <a:tr h="600079">
                <a:tc>
                  <a:txBody>
                    <a:bodyPr/>
                    <a:lstStyle/>
                    <a:p>
                      <a:pPr algn="ctr">
                        <a:spcAft>
                          <a:spcPts val="0"/>
                        </a:spcAft>
                      </a:pPr>
                      <a:r>
                        <a:rPr lang="ru-RU" sz="2000" dirty="0">
                          <a:latin typeface="Times New Roman"/>
                          <a:ea typeface="Times New Roman"/>
                          <a:cs typeface="Times New Roman"/>
                        </a:rPr>
                        <a:t>Перечень приобретенного</a:t>
                      </a:r>
                      <a:endParaRPr lang="ru-RU" sz="1800" dirty="0">
                        <a:latin typeface="Times New Roman"/>
                        <a:ea typeface="Times New Roman"/>
                        <a:cs typeface="Times New Roman"/>
                      </a:endParaRPr>
                    </a:p>
                    <a:p>
                      <a:pPr algn="ctr">
                        <a:spcAft>
                          <a:spcPts val="0"/>
                        </a:spcAft>
                      </a:pPr>
                      <a:r>
                        <a:rPr lang="ru-RU" sz="2000" dirty="0">
                          <a:latin typeface="Times New Roman"/>
                          <a:ea typeface="Times New Roman"/>
                          <a:cs typeface="Times New Roman"/>
                        </a:rPr>
                        <a:t>оборудования</a:t>
                      </a:r>
                      <a:endParaRPr lang="ru-RU" sz="1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2000">
                          <a:latin typeface="Times New Roman"/>
                          <a:ea typeface="Times New Roman"/>
                          <a:cs typeface="Times New Roman"/>
                        </a:rPr>
                        <a:t>Кол-во</a:t>
                      </a:r>
                      <a:endParaRPr lang="ru-RU"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a:latin typeface="Times New Roman"/>
                          <a:ea typeface="Times New Roman"/>
                          <a:cs typeface="Times New Roman"/>
                        </a:rPr>
                        <a:t>Источник </a:t>
                      </a:r>
                      <a:endParaRPr lang="ru-RU" sz="1800">
                        <a:latin typeface="Times New Roman"/>
                        <a:ea typeface="Times New Roman"/>
                        <a:cs typeface="Times New Roman"/>
                      </a:endParaRPr>
                    </a:p>
                    <a:p>
                      <a:pPr algn="ctr">
                        <a:spcAft>
                          <a:spcPts val="0"/>
                        </a:spcAft>
                      </a:pPr>
                      <a:r>
                        <a:rPr lang="ru-RU" sz="2000">
                          <a:latin typeface="Times New Roman"/>
                          <a:ea typeface="Times New Roman"/>
                          <a:cs typeface="Times New Roman"/>
                        </a:rPr>
                        <a:t>финансирования</a:t>
                      </a:r>
                      <a:endParaRPr lang="ru-RU"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a:latin typeface="Times New Roman"/>
                          <a:ea typeface="Times New Roman"/>
                          <a:cs typeface="Times New Roman"/>
                        </a:rPr>
                        <a:t>Сумма </a:t>
                      </a:r>
                      <a:endParaRPr lang="ru-RU"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040">
                <a:tc>
                  <a:txBody>
                    <a:bodyPr/>
                    <a:lstStyle/>
                    <a:p>
                      <a:pPr>
                        <a:spcAft>
                          <a:spcPts val="0"/>
                        </a:spcAft>
                      </a:pPr>
                      <a:r>
                        <a:rPr lang="ru-RU" sz="2000">
                          <a:latin typeface="Times New Roman"/>
                          <a:ea typeface="Times New Roman"/>
                          <a:cs typeface="Times New Roman"/>
                        </a:rPr>
                        <a:t>Ноутбук</a:t>
                      </a:r>
                      <a:endParaRPr lang="ru-RU"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a:latin typeface="Times New Roman"/>
                          <a:ea typeface="Times New Roman"/>
                          <a:cs typeface="Times New Roman"/>
                        </a:rPr>
                        <a:t>1</a:t>
                      </a:r>
                      <a:endParaRPr lang="ru-RU"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a:latin typeface="Times New Roman"/>
                          <a:ea typeface="Times New Roman"/>
                          <a:cs typeface="Times New Roman"/>
                        </a:rPr>
                        <a:t>Внебюджет</a:t>
                      </a:r>
                      <a:endParaRPr lang="ru-RU"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a:latin typeface="Times New Roman"/>
                          <a:ea typeface="Times New Roman"/>
                          <a:cs typeface="Times New Roman"/>
                        </a:rPr>
                        <a:t>21 950,00</a:t>
                      </a:r>
                      <a:endParaRPr lang="ru-RU"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040">
                <a:tc>
                  <a:txBody>
                    <a:bodyPr/>
                    <a:lstStyle/>
                    <a:p>
                      <a:pPr algn="just">
                        <a:spcAft>
                          <a:spcPts val="0"/>
                        </a:spcAft>
                        <a:tabLst>
                          <a:tab pos="586740" algn="l"/>
                        </a:tabLst>
                      </a:pPr>
                      <a:r>
                        <a:rPr lang="ru-RU" sz="2000">
                          <a:solidFill>
                            <a:srgbClr val="000000"/>
                          </a:solidFill>
                          <a:latin typeface="Times New Roman"/>
                          <a:ea typeface="Times New Roman"/>
                          <a:cs typeface="Times New Roman"/>
                        </a:rPr>
                        <a:t>Бензотриммер</a:t>
                      </a:r>
                      <a:endParaRPr lang="ru-RU"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a:latin typeface="Times New Roman"/>
                          <a:ea typeface="Times New Roman"/>
                          <a:cs typeface="Times New Roman"/>
                        </a:rPr>
                        <a:t>1</a:t>
                      </a:r>
                      <a:endParaRPr lang="ru-RU"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a:latin typeface="Times New Roman"/>
                          <a:ea typeface="Times New Roman"/>
                          <a:cs typeface="Times New Roman"/>
                        </a:rPr>
                        <a:t>Внебюджет</a:t>
                      </a:r>
                      <a:endParaRPr lang="ru-RU"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379730" algn="l"/>
                        </a:tabLst>
                      </a:pPr>
                      <a:r>
                        <a:rPr lang="ru-RU" sz="2000">
                          <a:solidFill>
                            <a:srgbClr val="000000"/>
                          </a:solidFill>
                          <a:latin typeface="Times New Roman"/>
                          <a:ea typeface="Times New Roman"/>
                          <a:cs typeface="Times New Roman"/>
                        </a:rPr>
                        <a:t>13100,00</a:t>
                      </a:r>
                      <a:endParaRPr lang="ru-RU"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040">
                <a:tc>
                  <a:txBody>
                    <a:bodyPr/>
                    <a:lstStyle/>
                    <a:p>
                      <a:pPr algn="just">
                        <a:spcAft>
                          <a:spcPts val="0"/>
                        </a:spcAft>
                        <a:tabLst>
                          <a:tab pos="586740" algn="l"/>
                        </a:tabLst>
                      </a:pPr>
                      <a:r>
                        <a:rPr lang="ru-RU" sz="2000">
                          <a:solidFill>
                            <a:srgbClr val="000000"/>
                          </a:solidFill>
                          <a:latin typeface="Times New Roman"/>
                          <a:ea typeface="Times New Roman"/>
                          <a:cs typeface="Times New Roman"/>
                        </a:rPr>
                        <a:t>Системные блоки</a:t>
                      </a:r>
                      <a:endParaRPr lang="ru-RU"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a:latin typeface="Times New Roman"/>
                          <a:ea typeface="Times New Roman"/>
                          <a:cs typeface="Times New Roman"/>
                        </a:rPr>
                        <a:t>2</a:t>
                      </a:r>
                      <a:endParaRPr lang="ru-RU"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a:latin typeface="Times New Roman"/>
                          <a:ea typeface="Times New Roman"/>
                          <a:cs typeface="Times New Roman"/>
                        </a:rPr>
                        <a:t>Внебюджет</a:t>
                      </a:r>
                      <a:endParaRPr lang="ru-RU"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379730" algn="l"/>
                        </a:tabLst>
                      </a:pPr>
                      <a:r>
                        <a:rPr lang="ru-RU" sz="2000">
                          <a:solidFill>
                            <a:srgbClr val="000000"/>
                          </a:solidFill>
                          <a:latin typeface="Times New Roman"/>
                          <a:ea typeface="Times New Roman"/>
                          <a:cs typeface="Times New Roman"/>
                        </a:rPr>
                        <a:t>35 000,00</a:t>
                      </a:r>
                      <a:endParaRPr lang="ru-RU"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040">
                <a:tc>
                  <a:txBody>
                    <a:bodyPr/>
                    <a:lstStyle/>
                    <a:p>
                      <a:pPr algn="just">
                        <a:spcAft>
                          <a:spcPts val="0"/>
                        </a:spcAft>
                        <a:tabLst>
                          <a:tab pos="586740" algn="l"/>
                        </a:tabLst>
                      </a:pPr>
                      <a:r>
                        <a:rPr lang="ru-RU" sz="2000" dirty="0">
                          <a:solidFill>
                            <a:srgbClr val="000000"/>
                          </a:solidFill>
                          <a:latin typeface="Times New Roman"/>
                          <a:ea typeface="Times New Roman"/>
                          <a:cs typeface="Times New Roman"/>
                        </a:rPr>
                        <a:t>Экран </a:t>
                      </a:r>
                      <a:endParaRPr lang="ru-RU" sz="1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a:latin typeface="Times New Roman"/>
                          <a:ea typeface="Times New Roman"/>
                          <a:cs typeface="Times New Roman"/>
                        </a:rPr>
                        <a:t>1</a:t>
                      </a:r>
                      <a:endParaRPr lang="ru-RU"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a:latin typeface="Times New Roman"/>
                          <a:ea typeface="Times New Roman"/>
                          <a:cs typeface="Times New Roman"/>
                        </a:rPr>
                        <a:t>Внебюджет</a:t>
                      </a:r>
                      <a:endParaRPr lang="ru-RU"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379730" algn="l"/>
                        </a:tabLst>
                      </a:pPr>
                      <a:r>
                        <a:rPr lang="ru-RU" sz="2000">
                          <a:solidFill>
                            <a:srgbClr val="000000"/>
                          </a:solidFill>
                          <a:latin typeface="Times New Roman"/>
                          <a:ea typeface="Times New Roman"/>
                          <a:cs typeface="Times New Roman"/>
                        </a:rPr>
                        <a:t>4 990,00</a:t>
                      </a:r>
                      <a:endParaRPr lang="ru-RU"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040">
                <a:tc>
                  <a:txBody>
                    <a:bodyPr/>
                    <a:lstStyle/>
                    <a:p>
                      <a:pPr algn="just">
                        <a:spcAft>
                          <a:spcPts val="0"/>
                        </a:spcAft>
                        <a:tabLst>
                          <a:tab pos="586740" algn="l"/>
                        </a:tabLst>
                      </a:pPr>
                      <a:r>
                        <a:rPr lang="ru-RU" sz="2000">
                          <a:solidFill>
                            <a:srgbClr val="000000"/>
                          </a:solidFill>
                          <a:latin typeface="Times New Roman"/>
                          <a:ea typeface="Times New Roman"/>
                          <a:cs typeface="Times New Roman"/>
                        </a:rPr>
                        <a:t>Колонки для компьютера</a:t>
                      </a:r>
                      <a:endParaRPr lang="ru-RU"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a:latin typeface="Times New Roman"/>
                          <a:ea typeface="Times New Roman"/>
                          <a:cs typeface="Times New Roman"/>
                        </a:rPr>
                        <a:t>1</a:t>
                      </a:r>
                      <a:endParaRPr lang="ru-RU"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a:latin typeface="Times New Roman"/>
                          <a:ea typeface="Times New Roman"/>
                          <a:cs typeface="Times New Roman"/>
                        </a:rPr>
                        <a:t>Внебюджет</a:t>
                      </a:r>
                      <a:endParaRPr lang="ru-RU"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379730" algn="l"/>
                        </a:tabLst>
                      </a:pPr>
                      <a:r>
                        <a:rPr lang="ru-RU" sz="2000">
                          <a:solidFill>
                            <a:srgbClr val="000000"/>
                          </a:solidFill>
                          <a:latin typeface="Times New Roman"/>
                          <a:ea typeface="Times New Roman"/>
                          <a:cs typeface="Times New Roman"/>
                        </a:rPr>
                        <a:t>2 650,00</a:t>
                      </a:r>
                      <a:endParaRPr lang="ru-RU"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040">
                <a:tc>
                  <a:txBody>
                    <a:bodyPr/>
                    <a:lstStyle/>
                    <a:p>
                      <a:pPr algn="just">
                        <a:spcAft>
                          <a:spcPts val="0"/>
                        </a:spcAft>
                        <a:tabLst>
                          <a:tab pos="586740" algn="l"/>
                        </a:tabLst>
                      </a:pPr>
                      <a:r>
                        <a:rPr lang="ru-RU" sz="2000">
                          <a:solidFill>
                            <a:srgbClr val="000000"/>
                          </a:solidFill>
                          <a:latin typeface="Times New Roman"/>
                          <a:ea typeface="Times New Roman"/>
                          <a:cs typeface="Times New Roman"/>
                        </a:rPr>
                        <a:t>Комплект школьной мебели</a:t>
                      </a:r>
                      <a:endParaRPr lang="ru-RU"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a:latin typeface="Times New Roman"/>
                          <a:ea typeface="Times New Roman"/>
                          <a:cs typeface="Times New Roman"/>
                        </a:rPr>
                        <a:t>1</a:t>
                      </a:r>
                      <a:endParaRPr lang="ru-RU"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a:latin typeface="Times New Roman"/>
                          <a:ea typeface="Times New Roman"/>
                          <a:cs typeface="Times New Roman"/>
                        </a:rPr>
                        <a:t>Внебюджет</a:t>
                      </a:r>
                      <a:endParaRPr lang="ru-RU"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379730" algn="l"/>
                        </a:tabLst>
                      </a:pPr>
                      <a:r>
                        <a:rPr lang="ru-RU" sz="2000">
                          <a:solidFill>
                            <a:srgbClr val="000000"/>
                          </a:solidFill>
                          <a:latin typeface="Times New Roman"/>
                          <a:ea typeface="Times New Roman"/>
                          <a:cs typeface="Times New Roman"/>
                        </a:rPr>
                        <a:t>58 560,00</a:t>
                      </a:r>
                      <a:endParaRPr lang="ru-RU"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040">
                <a:tc>
                  <a:txBody>
                    <a:bodyPr/>
                    <a:lstStyle/>
                    <a:p>
                      <a:pPr algn="just">
                        <a:spcAft>
                          <a:spcPts val="0"/>
                        </a:spcAft>
                        <a:tabLst>
                          <a:tab pos="586740" algn="l"/>
                        </a:tabLst>
                      </a:pPr>
                      <a:r>
                        <a:rPr lang="ru-RU" sz="2000" i="1">
                          <a:solidFill>
                            <a:srgbClr val="000000"/>
                          </a:solidFill>
                          <a:latin typeface="Times New Roman"/>
                          <a:ea typeface="Times New Roman"/>
                          <a:cs typeface="Times New Roman"/>
                        </a:rPr>
                        <a:t>Шкафы</a:t>
                      </a:r>
                      <a:endParaRPr lang="ru-RU"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i="1">
                          <a:latin typeface="Times New Roman"/>
                          <a:ea typeface="Times New Roman"/>
                          <a:cs typeface="Times New Roman"/>
                        </a:rPr>
                        <a:t>10</a:t>
                      </a:r>
                      <a:endParaRPr lang="ru-RU"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i="1">
                          <a:latin typeface="Times New Roman"/>
                          <a:ea typeface="Times New Roman"/>
                          <a:cs typeface="Times New Roman"/>
                        </a:rPr>
                        <a:t>Внебюджет</a:t>
                      </a:r>
                      <a:endParaRPr lang="ru-RU"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379730" algn="l"/>
                        </a:tabLst>
                      </a:pPr>
                      <a:r>
                        <a:rPr lang="ru-RU" sz="2000" i="1">
                          <a:solidFill>
                            <a:srgbClr val="000000"/>
                          </a:solidFill>
                          <a:latin typeface="Times New Roman"/>
                          <a:ea typeface="Times New Roman"/>
                          <a:cs typeface="Times New Roman"/>
                        </a:rPr>
                        <a:t>81 960,00</a:t>
                      </a:r>
                      <a:endParaRPr lang="ru-RU"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040">
                <a:tc>
                  <a:txBody>
                    <a:bodyPr/>
                    <a:lstStyle/>
                    <a:p>
                      <a:pPr algn="just">
                        <a:spcAft>
                          <a:spcPts val="0"/>
                        </a:spcAft>
                        <a:tabLst>
                          <a:tab pos="586740" algn="l"/>
                        </a:tabLst>
                      </a:pPr>
                      <a:r>
                        <a:rPr lang="ru-RU" sz="2000" i="1">
                          <a:solidFill>
                            <a:srgbClr val="000000"/>
                          </a:solidFill>
                          <a:latin typeface="Times New Roman"/>
                          <a:ea typeface="Times New Roman"/>
                          <a:cs typeface="Times New Roman"/>
                        </a:rPr>
                        <a:t>Диван</a:t>
                      </a:r>
                      <a:endParaRPr lang="ru-RU"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i="1">
                          <a:latin typeface="Times New Roman"/>
                          <a:ea typeface="Times New Roman"/>
                          <a:cs typeface="Times New Roman"/>
                        </a:rPr>
                        <a:t>1</a:t>
                      </a:r>
                      <a:endParaRPr lang="ru-RU"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i="1">
                          <a:latin typeface="Times New Roman"/>
                          <a:ea typeface="Times New Roman"/>
                          <a:cs typeface="Times New Roman"/>
                        </a:rPr>
                        <a:t>Внебюджет</a:t>
                      </a:r>
                      <a:endParaRPr lang="ru-RU"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379730" algn="l"/>
                        </a:tabLst>
                      </a:pPr>
                      <a:r>
                        <a:rPr lang="ru-RU" sz="2000" i="1">
                          <a:solidFill>
                            <a:srgbClr val="000000"/>
                          </a:solidFill>
                          <a:latin typeface="Times New Roman"/>
                          <a:ea typeface="Times New Roman"/>
                          <a:cs typeface="Times New Roman"/>
                        </a:rPr>
                        <a:t>2 000,00</a:t>
                      </a:r>
                      <a:endParaRPr lang="ru-RU"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040">
                <a:tc>
                  <a:txBody>
                    <a:bodyPr/>
                    <a:lstStyle/>
                    <a:p>
                      <a:pPr algn="just">
                        <a:spcAft>
                          <a:spcPts val="0"/>
                        </a:spcAft>
                        <a:tabLst>
                          <a:tab pos="586740" algn="l"/>
                        </a:tabLst>
                      </a:pPr>
                      <a:r>
                        <a:rPr lang="ru-RU" sz="2000" i="1">
                          <a:solidFill>
                            <a:srgbClr val="000000"/>
                          </a:solidFill>
                          <a:latin typeface="Times New Roman"/>
                          <a:ea typeface="Times New Roman"/>
                          <a:cs typeface="Times New Roman"/>
                        </a:rPr>
                        <a:t>Доска классная</a:t>
                      </a:r>
                      <a:endParaRPr lang="ru-RU"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i="1">
                          <a:latin typeface="Times New Roman"/>
                          <a:ea typeface="Times New Roman"/>
                          <a:cs typeface="Times New Roman"/>
                        </a:rPr>
                        <a:t>1</a:t>
                      </a:r>
                      <a:endParaRPr lang="ru-RU"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i="1">
                          <a:latin typeface="Times New Roman"/>
                          <a:ea typeface="Times New Roman"/>
                          <a:cs typeface="Times New Roman"/>
                        </a:rPr>
                        <a:t>Внебюджет</a:t>
                      </a:r>
                      <a:endParaRPr lang="ru-RU"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379730" algn="l"/>
                        </a:tabLst>
                      </a:pPr>
                      <a:r>
                        <a:rPr lang="ru-RU" sz="2000" i="1">
                          <a:solidFill>
                            <a:srgbClr val="000000"/>
                          </a:solidFill>
                          <a:latin typeface="Times New Roman"/>
                          <a:ea typeface="Times New Roman"/>
                          <a:cs typeface="Times New Roman"/>
                        </a:rPr>
                        <a:t>1 500,00</a:t>
                      </a:r>
                      <a:endParaRPr lang="ru-RU"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040">
                <a:tc>
                  <a:txBody>
                    <a:bodyPr/>
                    <a:lstStyle/>
                    <a:p>
                      <a:pPr algn="just">
                        <a:spcAft>
                          <a:spcPts val="0"/>
                        </a:spcAft>
                        <a:tabLst>
                          <a:tab pos="586740" algn="l"/>
                        </a:tabLst>
                      </a:pPr>
                      <a:r>
                        <a:rPr lang="ru-RU" sz="2000" i="1">
                          <a:solidFill>
                            <a:srgbClr val="000000"/>
                          </a:solidFill>
                          <a:latin typeface="Times New Roman"/>
                          <a:ea typeface="Times New Roman"/>
                          <a:cs typeface="Times New Roman"/>
                        </a:rPr>
                        <a:t>Комод</a:t>
                      </a:r>
                      <a:endParaRPr lang="ru-RU"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i="1">
                          <a:latin typeface="Times New Roman"/>
                          <a:ea typeface="Times New Roman"/>
                          <a:cs typeface="Times New Roman"/>
                        </a:rPr>
                        <a:t>1</a:t>
                      </a:r>
                      <a:endParaRPr lang="ru-RU"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i="1">
                          <a:latin typeface="Times New Roman"/>
                          <a:ea typeface="Times New Roman"/>
                          <a:cs typeface="Times New Roman"/>
                        </a:rPr>
                        <a:t>Внебюджет</a:t>
                      </a:r>
                      <a:endParaRPr lang="ru-RU"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379730" algn="l"/>
                        </a:tabLst>
                      </a:pPr>
                      <a:r>
                        <a:rPr lang="ru-RU" sz="2000" i="1">
                          <a:solidFill>
                            <a:srgbClr val="000000"/>
                          </a:solidFill>
                          <a:latin typeface="Times New Roman"/>
                          <a:ea typeface="Times New Roman"/>
                          <a:cs typeface="Times New Roman"/>
                        </a:rPr>
                        <a:t>2 000,00</a:t>
                      </a:r>
                      <a:endParaRPr lang="ru-RU"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0079">
                <a:tc>
                  <a:txBody>
                    <a:bodyPr/>
                    <a:lstStyle/>
                    <a:p>
                      <a:pPr algn="just">
                        <a:spcAft>
                          <a:spcPts val="0"/>
                        </a:spcAft>
                        <a:tabLst>
                          <a:tab pos="586740" algn="l"/>
                        </a:tabLst>
                      </a:pPr>
                      <a:r>
                        <a:rPr lang="ru-RU" sz="2000" i="1">
                          <a:solidFill>
                            <a:srgbClr val="000000"/>
                          </a:solidFill>
                          <a:latin typeface="Times New Roman"/>
                          <a:ea typeface="Times New Roman"/>
                          <a:cs typeface="Times New Roman"/>
                        </a:rPr>
                        <a:t>Комплект мебели от Леруа-Мерлен</a:t>
                      </a:r>
                      <a:endParaRPr lang="ru-RU"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i="1">
                          <a:latin typeface="Times New Roman"/>
                          <a:ea typeface="Times New Roman"/>
                          <a:cs typeface="Times New Roman"/>
                        </a:rPr>
                        <a:t>1</a:t>
                      </a:r>
                      <a:endParaRPr lang="ru-RU"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379730" algn="l"/>
                        </a:tabLst>
                      </a:pPr>
                      <a:r>
                        <a:rPr lang="ru-RU" sz="2000" i="1" dirty="0">
                          <a:solidFill>
                            <a:srgbClr val="000000"/>
                          </a:solidFill>
                          <a:latin typeface="Times New Roman"/>
                          <a:ea typeface="Times New Roman"/>
                          <a:cs typeface="Times New Roman"/>
                        </a:rPr>
                        <a:t>33 980,00</a:t>
                      </a:r>
                      <a:endParaRPr lang="ru-RU" sz="1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040">
                <a:tc>
                  <a:txBody>
                    <a:bodyPr/>
                    <a:lstStyle/>
                    <a:p>
                      <a:pPr>
                        <a:spcAft>
                          <a:spcPts val="0"/>
                        </a:spcAft>
                      </a:pPr>
                      <a:endParaRPr lang="ru-RU" sz="1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i="0" kern="1200" dirty="0">
                          <a:solidFill>
                            <a:srgbClr val="000000"/>
                          </a:solidFill>
                          <a:latin typeface="Times New Roman"/>
                          <a:ea typeface="Times New Roman"/>
                          <a:cs typeface="Times New Roman"/>
                        </a:rPr>
                        <a:t>257 690,00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1377" name="Rectangle 1"/>
          <p:cNvSpPr>
            <a:spLocks noChangeArrowheads="1"/>
          </p:cNvSpPr>
          <p:nvPr/>
        </p:nvSpPr>
        <p:spPr bwMode="auto">
          <a:xfrm>
            <a:off x="0" y="357166"/>
            <a:ext cx="9144000"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379413" algn="l"/>
              </a:tabLst>
            </a:pPr>
            <a:r>
              <a:rPr kumimoji="0" lang="ru-RU" sz="2400" b="0" i="0" u="none" strike="noStrike" cap="none" normalizeH="0" baseline="0" dirty="0" smtClean="0">
                <a:ln>
                  <a:noFill/>
                </a:ln>
                <a:solidFill>
                  <a:schemeClr val="tx1"/>
                </a:solidFill>
                <a:effectLst/>
                <a:latin typeface="Arial" pitchFamily="34" charset="0"/>
                <a:ea typeface="Times New Roman" pitchFamily="18" charset="0"/>
              </a:rPr>
              <a:t>Информация о  приобретении оборудования </a:t>
            </a:r>
            <a:endParaRPr kumimoji="0" lang="ru-RU" sz="11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379413" algn="l"/>
              </a:tabLst>
            </a:pPr>
            <a:r>
              <a:rPr kumimoji="0" lang="ru-RU" sz="2400" b="0" i="0" u="none" strike="noStrike" cap="none" normalizeH="0" baseline="0" dirty="0" smtClean="0">
                <a:ln>
                  <a:noFill/>
                </a:ln>
                <a:solidFill>
                  <a:schemeClr val="tx1"/>
                </a:solidFill>
                <a:effectLst/>
                <a:latin typeface="Arial" pitchFamily="34" charset="0"/>
                <a:ea typeface="Times New Roman" pitchFamily="18" charset="0"/>
              </a:rPr>
              <a:t>МОУ гимназии №3 за 2017 год</a:t>
            </a:r>
            <a:endParaRPr kumimoji="0" lang="ru-RU" sz="11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379413" algn="l"/>
              </a:tabLst>
            </a:pPr>
            <a:r>
              <a:rPr kumimoji="0" lang="ru-RU" sz="2400" b="0" i="0" u="none" strike="noStrike" cap="none" normalizeH="0" baseline="0" dirty="0" smtClean="0">
                <a:ln>
                  <a:noFill/>
                </a:ln>
                <a:solidFill>
                  <a:schemeClr val="tx1"/>
                </a:solidFill>
                <a:effectLst/>
                <a:latin typeface="Arial" pitchFamily="34" charset="0"/>
                <a:ea typeface="Times New Roman" pitchFamily="18" charset="0"/>
              </a:rPr>
              <a:t>за счет средств </a:t>
            </a:r>
            <a:r>
              <a:rPr kumimoji="0" lang="ru-RU" sz="2400" b="0" i="0" u="none" strike="noStrike" cap="none" normalizeH="0" baseline="0" dirty="0" err="1" smtClean="0">
                <a:ln>
                  <a:noFill/>
                </a:ln>
                <a:solidFill>
                  <a:schemeClr val="tx1"/>
                </a:solidFill>
                <a:effectLst/>
                <a:latin typeface="Arial" pitchFamily="34" charset="0"/>
                <a:ea typeface="Times New Roman" pitchFamily="18" charset="0"/>
              </a:rPr>
              <a:t>внебюджета</a:t>
            </a:r>
            <a:r>
              <a:rPr kumimoji="0" lang="ru-RU" sz="2400" b="0" i="0" u="none" strike="noStrike" cap="none" normalizeH="0" baseline="0" dirty="0" smtClean="0">
                <a:ln>
                  <a:noFill/>
                </a:ln>
                <a:solidFill>
                  <a:schemeClr val="tx1"/>
                </a:solidFill>
                <a:effectLst/>
                <a:latin typeface="Arial" pitchFamily="34" charset="0"/>
                <a:ea typeface="Times New Roman" pitchFamily="18" charset="0"/>
              </a:rPr>
              <a:t> (добровольных пожертвований)</a:t>
            </a:r>
            <a:endParaRPr kumimoji="0" lang="ru-RU" sz="11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379413" algn="l"/>
              </a:tabLst>
            </a:pPr>
            <a:endParaRPr kumimoji="0" lang="ru-RU" sz="28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357158" y="1643051"/>
          <a:ext cx="8215369" cy="4214839"/>
        </p:xfrm>
        <a:graphic>
          <a:graphicData uri="http://schemas.openxmlformats.org/drawingml/2006/table">
            <a:tbl>
              <a:tblPr/>
              <a:tblGrid>
                <a:gridCol w="3393098"/>
                <a:gridCol w="1189688"/>
                <a:gridCol w="1993114"/>
                <a:gridCol w="1639469"/>
              </a:tblGrid>
              <a:tr h="766335">
                <a:tc>
                  <a:txBody>
                    <a:bodyPr/>
                    <a:lstStyle/>
                    <a:p>
                      <a:pPr algn="ctr">
                        <a:spcAft>
                          <a:spcPts val="0"/>
                        </a:spcAft>
                      </a:pPr>
                      <a:r>
                        <a:rPr lang="ru-RU" sz="2000">
                          <a:latin typeface="Times New Roman"/>
                          <a:ea typeface="Times New Roman"/>
                          <a:cs typeface="Times New Roman"/>
                        </a:rPr>
                        <a:t>Перечень приобретенных</a:t>
                      </a:r>
                      <a:endParaRPr lang="ru-RU" sz="1800">
                        <a:latin typeface="Times New Roman"/>
                        <a:ea typeface="Times New Roman"/>
                        <a:cs typeface="Times New Roman"/>
                      </a:endParaRPr>
                    </a:p>
                    <a:p>
                      <a:pPr algn="ctr">
                        <a:spcAft>
                          <a:spcPts val="0"/>
                        </a:spcAft>
                      </a:pPr>
                      <a:r>
                        <a:rPr lang="ru-RU" sz="2000">
                          <a:latin typeface="Times New Roman"/>
                          <a:ea typeface="Times New Roman"/>
                          <a:cs typeface="Times New Roman"/>
                        </a:rPr>
                        <a:t>материалов</a:t>
                      </a:r>
                      <a:endParaRPr lang="ru-RU"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2000">
                          <a:latin typeface="Times New Roman"/>
                          <a:ea typeface="Times New Roman"/>
                          <a:cs typeface="Times New Roman"/>
                        </a:rPr>
                        <a:t>Кол-во</a:t>
                      </a:r>
                      <a:endParaRPr lang="ru-RU"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a:latin typeface="Times New Roman"/>
                          <a:ea typeface="Times New Roman"/>
                          <a:cs typeface="Times New Roman"/>
                        </a:rPr>
                        <a:t>Источник </a:t>
                      </a:r>
                      <a:endParaRPr lang="ru-RU" sz="1800">
                        <a:latin typeface="Times New Roman"/>
                        <a:ea typeface="Times New Roman"/>
                        <a:cs typeface="Times New Roman"/>
                      </a:endParaRPr>
                    </a:p>
                    <a:p>
                      <a:pPr algn="ctr">
                        <a:spcAft>
                          <a:spcPts val="0"/>
                        </a:spcAft>
                      </a:pPr>
                      <a:r>
                        <a:rPr lang="ru-RU" sz="2000">
                          <a:latin typeface="Times New Roman"/>
                          <a:ea typeface="Times New Roman"/>
                          <a:cs typeface="Times New Roman"/>
                        </a:rPr>
                        <a:t>финансирования</a:t>
                      </a:r>
                      <a:endParaRPr lang="ru-RU"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a:latin typeface="Times New Roman"/>
                          <a:ea typeface="Times New Roman"/>
                          <a:cs typeface="Times New Roman"/>
                        </a:rPr>
                        <a:t>Сумма </a:t>
                      </a:r>
                      <a:endParaRPr lang="ru-RU"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3167">
                <a:tc>
                  <a:txBody>
                    <a:bodyPr/>
                    <a:lstStyle/>
                    <a:p>
                      <a:pPr>
                        <a:spcAft>
                          <a:spcPts val="0"/>
                        </a:spcAft>
                      </a:pPr>
                      <a:r>
                        <a:rPr lang="ru-RU" sz="2000">
                          <a:latin typeface="Times New Roman"/>
                          <a:ea typeface="Times New Roman"/>
                          <a:cs typeface="Times New Roman"/>
                        </a:rPr>
                        <a:t>Аптечки первой помощи</a:t>
                      </a:r>
                      <a:endParaRPr lang="ru-RU"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a:latin typeface="Times New Roman"/>
                          <a:ea typeface="Times New Roman"/>
                          <a:cs typeface="Times New Roman"/>
                        </a:rPr>
                        <a:t>15</a:t>
                      </a:r>
                      <a:endParaRPr lang="ru-RU"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a:latin typeface="Times New Roman"/>
                          <a:ea typeface="Times New Roman"/>
                          <a:cs typeface="Times New Roman"/>
                        </a:rPr>
                        <a:t>Внебюджет</a:t>
                      </a:r>
                      <a:endParaRPr lang="ru-RU"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a:latin typeface="Times New Roman"/>
                          <a:ea typeface="Times New Roman"/>
                          <a:cs typeface="Times New Roman"/>
                        </a:rPr>
                        <a:t>12775,00</a:t>
                      </a:r>
                      <a:endParaRPr lang="ru-RU"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3167">
                <a:tc>
                  <a:txBody>
                    <a:bodyPr/>
                    <a:lstStyle/>
                    <a:p>
                      <a:pPr algn="just">
                        <a:spcAft>
                          <a:spcPts val="0"/>
                        </a:spcAft>
                        <a:tabLst>
                          <a:tab pos="586740" algn="l"/>
                        </a:tabLst>
                      </a:pPr>
                      <a:r>
                        <a:rPr lang="ru-RU" sz="2000">
                          <a:solidFill>
                            <a:srgbClr val="000000"/>
                          </a:solidFill>
                          <a:latin typeface="Times New Roman"/>
                          <a:ea typeface="Times New Roman"/>
                          <a:cs typeface="Times New Roman"/>
                        </a:rPr>
                        <a:t>Материалы на раздевалку</a:t>
                      </a:r>
                      <a:endParaRPr lang="ru-RU"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a:latin typeface="Times New Roman"/>
                          <a:ea typeface="Times New Roman"/>
                          <a:cs typeface="Times New Roman"/>
                        </a:rPr>
                        <a:t>1</a:t>
                      </a:r>
                      <a:endParaRPr lang="ru-RU"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a:latin typeface="Times New Roman"/>
                          <a:ea typeface="Times New Roman"/>
                          <a:cs typeface="Times New Roman"/>
                        </a:rPr>
                        <a:t>Внебюджет</a:t>
                      </a:r>
                      <a:endParaRPr lang="ru-RU"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379730" algn="l"/>
                        </a:tabLst>
                      </a:pPr>
                      <a:r>
                        <a:rPr lang="ru-RU" sz="2000">
                          <a:solidFill>
                            <a:srgbClr val="000000"/>
                          </a:solidFill>
                          <a:latin typeface="Times New Roman"/>
                          <a:ea typeface="Times New Roman"/>
                          <a:cs typeface="Times New Roman"/>
                        </a:rPr>
                        <a:t>291736,00</a:t>
                      </a:r>
                      <a:endParaRPr lang="ru-RU"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3167">
                <a:tc>
                  <a:txBody>
                    <a:bodyPr/>
                    <a:lstStyle/>
                    <a:p>
                      <a:pPr algn="just">
                        <a:spcAft>
                          <a:spcPts val="0"/>
                        </a:spcAft>
                        <a:tabLst>
                          <a:tab pos="586740" algn="l"/>
                        </a:tabLst>
                      </a:pPr>
                      <a:r>
                        <a:rPr lang="ru-RU" sz="2000">
                          <a:solidFill>
                            <a:srgbClr val="000000"/>
                          </a:solidFill>
                          <a:latin typeface="Times New Roman"/>
                          <a:ea typeface="Times New Roman"/>
                          <a:cs typeface="Times New Roman"/>
                        </a:rPr>
                        <a:t>Вода питьевая</a:t>
                      </a:r>
                      <a:endParaRPr lang="ru-RU"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a:latin typeface="Times New Roman"/>
                          <a:ea typeface="Times New Roman"/>
                          <a:cs typeface="Times New Roman"/>
                        </a:rPr>
                        <a:t>Внебюджет</a:t>
                      </a:r>
                      <a:endParaRPr lang="ru-RU"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379730" algn="l"/>
                        </a:tabLst>
                      </a:pPr>
                      <a:r>
                        <a:rPr lang="ru-RU" sz="2000">
                          <a:solidFill>
                            <a:srgbClr val="000000"/>
                          </a:solidFill>
                          <a:latin typeface="Times New Roman"/>
                          <a:ea typeface="Times New Roman"/>
                          <a:cs typeface="Times New Roman"/>
                        </a:rPr>
                        <a:t>65390,00</a:t>
                      </a:r>
                      <a:endParaRPr lang="ru-RU"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6335">
                <a:tc>
                  <a:txBody>
                    <a:bodyPr/>
                    <a:lstStyle/>
                    <a:p>
                      <a:pPr algn="just">
                        <a:spcAft>
                          <a:spcPts val="0"/>
                        </a:spcAft>
                        <a:tabLst>
                          <a:tab pos="586740" algn="l"/>
                        </a:tabLst>
                      </a:pPr>
                      <a:r>
                        <a:rPr lang="ru-RU" sz="2000">
                          <a:solidFill>
                            <a:srgbClr val="000000"/>
                          </a:solidFill>
                          <a:latin typeface="Times New Roman"/>
                          <a:ea typeface="Times New Roman"/>
                          <a:cs typeface="Times New Roman"/>
                        </a:rPr>
                        <a:t>Канцелярские товары и картрижди</a:t>
                      </a:r>
                      <a:endParaRPr lang="ru-RU"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a:latin typeface="Times New Roman"/>
                          <a:ea typeface="Times New Roman"/>
                          <a:cs typeface="Times New Roman"/>
                        </a:rPr>
                        <a:t>57</a:t>
                      </a:r>
                      <a:endParaRPr lang="ru-RU"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a:latin typeface="Times New Roman"/>
                          <a:ea typeface="Times New Roman"/>
                          <a:cs typeface="Times New Roman"/>
                        </a:rPr>
                        <a:t>Внебюджет</a:t>
                      </a:r>
                      <a:endParaRPr lang="ru-RU"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379730" algn="l"/>
                        </a:tabLst>
                      </a:pPr>
                      <a:r>
                        <a:rPr lang="ru-RU" sz="2000">
                          <a:solidFill>
                            <a:srgbClr val="000000"/>
                          </a:solidFill>
                          <a:latin typeface="Times New Roman"/>
                          <a:ea typeface="Times New Roman"/>
                          <a:cs typeface="Times New Roman"/>
                        </a:rPr>
                        <a:t>28273,51</a:t>
                      </a:r>
                      <a:endParaRPr lang="ru-RU"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3167">
                <a:tc>
                  <a:txBody>
                    <a:bodyPr/>
                    <a:lstStyle/>
                    <a:p>
                      <a:pPr algn="just">
                        <a:spcAft>
                          <a:spcPts val="0"/>
                        </a:spcAft>
                        <a:tabLst>
                          <a:tab pos="586740" algn="l"/>
                        </a:tabLst>
                      </a:pPr>
                      <a:endParaRPr lang="ru-RU" sz="2000">
                        <a:solidFill>
                          <a:srgbClr val="000000"/>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379730" algn="l"/>
                        </a:tabLst>
                      </a:pPr>
                      <a:r>
                        <a:rPr lang="ru-RU" sz="2000">
                          <a:solidFill>
                            <a:srgbClr val="000000"/>
                          </a:solidFill>
                          <a:latin typeface="Times New Roman"/>
                          <a:ea typeface="Times New Roman"/>
                          <a:cs typeface="Times New Roman"/>
                        </a:rPr>
                        <a:t>398174,51</a:t>
                      </a:r>
                      <a:endParaRPr lang="ru-RU"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3167">
                <a:tc>
                  <a:txBody>
                    <a:bodyPr/>
                    <a:lstStyle/>
                    <a:p>
                      <a:pPr algn="just">
                        <a:spcAft>
                          <a:spcPts val="0"/>
                        </a:spcAft>
                        <a:tabLst>
                          <a:tab pos="586740" algn="l"/>
                        </a:tabLst>
                      </a:pPr>
                      <a:endParaRPr lang="ru-RU" sz="2000">
                        <a:solidFill>
                          <a:srgbClr val="000000"/>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379730" algn="l"/>
                        </a:tabLst>
                      </a:pPr>
                      <a:endParaRPr lang="ru-RU" sz="2000">
                        <a:solidFill>
                          <a:srgbClr val="000000"/>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3167">
                <a:tc>
                  <a:txBody>
                    <a:bodyPr/>
                    <a:lstStyle/>
                    <a:p>
                      <a:pPr algn="just">
                        <a:spcAft>
                          <a:spcPts val="0"/>
                        </a:spcAft>
                        <a:tabLst>
                          <a:tab pos="586740" algn="l"/>
                        </a:tabLst>
                      </a:pPr>
                      <a:r>
                        <a:rPr lang="ru-RU" sz="2000" i="1">
                          <a:solidFill>
                            <a:srgbClr val="000000"/>
                          </a:solidFill>
                          <a:latin typeface="Times New Roman"/>
                          <a:ea typeface="Times New Roman"/>
                          <a:cs typeface="Times New Roman"/>
                        </a:rPr>
                        <a:t>Окна ПВХ </a:t>
                      </a:r>
                      <a:endParaRPr lang="ru-RU"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i="1">
                          <a:latin typeface="Times New Roman"/>
                          <a:ea typeface="Times New Roman"/>
                          <a:cs typeface="Times New Roman"/>
                        </a:rPr>
                        <a:t>5</a:t>
                      </a:r>
                      <a:endParaRPr lang="ru-RU"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i="1">
                          <a:latin typeface="Times New Roman"/>
                          <a:ea typeface="Times New Roman"/>
                          <a:cs typeface="Times New Roman"/>
                        </a:rPr>
                        <a:t>Внебюджет</a:t>
                      </a:r>
                      <a:endParaRPr lang="ru-RU"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379730" algn="l"/>
                        </a:tabLst>
                      </a:pPr>
                      <a:r>
                        <a:rPr lang="ru-RU" sz="2000" i="1">
                          <a:solidFill>
                            <a:srgbClr val="000000"/>
                          </a:solidFill>
                          <a:latin typeface="Times New Roman"/>
                          <a:ea typeface="Times New Roman"/>
                          <a:cs typeface="Times New Roman"/>
                        </a:rPr>
                        <a:t>85000,00</a:t>
                      </a:r>
                      <a:endParaRPr lang="ru-RU"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3167">
                <a:tc>
                  <a:txBody>
                    <a:bodyPr/>
                    <a:lstStyle/>
                    <a:p>
                      <a:pPr algn="just">
                        <a:spcAft>
                          <a:spcPts val="0"/>
                        </a:spcAft>
                        <a:tabLst>
                          <a:tab pos="586740" algn="l"/>
                        </a:tabLst>
                      </a:pPr>
                      <a:endParaRPr lang="ru-RU" sz="2000">
                        <a:solidFill>
                          <a:srgbClr val="000000"/>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379730" algn="l"/>
                        </a:tabLst>
                      </a:pPr>
                      <a:r>
                        <a:rPr lang="ru-RU" sz="2000" dirty="0">
                          <a:solidFill>
                            <a:srgbClr val="000000"/>
                          </a:solidFill>
                          <a:latin typeface="Times New Roman"/>
                          <a:ea typeface="Times New Roman"/>
                          <a:cs typeface="Times New Roman"/>
                        </a:rPr>
                        <a:t>483174,51</a:t>
                      </a:r>
                      <a:endParaRPr lang="ru-RU" sz="1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2401" name="Rectangle 1"/>
          <p:cNvSpPr>
            <a:spLocks noChangeArrowheads="1"/>
          </p:cNvSpPr>
          <p:nvPr/>
        </p:nvSpPr>
        <p:spPr bwMode="auto">
          <a:xfrm>
            <a:off x="0" y="214290"/>
            <a:ext cx="91440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tab pos="379413" algn="l"/>
              </a:tabLst>
            </a:pPr>
            <a:r>
              <a:rPr kumimoji="0" lang="ru-RU" sz="2000" b="1" i="0" u="none" strike="noStrike" cap="none" normalizeH="0" baseline="0" dirty="0" smtClean="0">
                <a:ln>
                  <a:noFill/>
                </a:ln>
                <a:solidFill>
                  <a:schemeClr val="tx1"/>
                </a:solidFill>
                <a:effectLst/>
                <a:latin typeface="Arial" pitchFamily="34" charset="0"/>
                <a:ea typeface="Times New Roman" pitchFamily="18" charset="0"/>
              </a:rPr>
              <a:t>Информация о  приобретении материалов </a:t>
            </a:r>
            <a:endParaRPr kumimoji="0" lang="ru-RU" sz="1050" b="1" i="0" u="none" strike="noStrike" cap="none" normalizeH="0" baseline="0" dirty="0" smtClean="0">
              <a:ln>
                <a:noFill/>
              </a:ln>
              <a:solidFill>
                <a:schemeClr val="tx1"/>
              </a:solidFill>
              <a:effectLst/>
              <a:latin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tab pos="379413" algn="l"/>
              </a:tabLst>
            </a:pPr>
            <a:r>
              <a:rPr kumimoji="0" lang="ru-RU" sz="2000" b="1" i="0" u="none" strike="noStrike" cap="none" normalizeH="0" baseline="0" dirty="0" smtClean="0">
                <a:ln>
                  <a:noFill/>
                </a:ln>
                <a:solidFill>
                  <a:schemeClr val="tx1"/>
                </a:solidFill>
                <a:effectLst/>
                <a:latin typeface="Arial" pitchFamily="34" charset="0"/>
                <a:ea typeface="Times New Roman" pitchFamily="18" charset="0"/>
              </a:rPr>
              <a:t>МОУ гимназии №3 за 2017 год</a:t>
            </a:r>
            <a:endParaRPr kumimoji="0" lang="ru-RU" sz="1050" b="1" i="0" u="none" strike="noStrike" cap="none" normalizeH="0" baseline="0" dirty="0" smtClean="0">
              <a:ln>
                <a:noFill/>
              </a:ln>
              <a:solidFill>
                <a:schemeClr val="tx1"/>
              </a:solidFill>
              <a:effectLst/>
              <a:latin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tab pos="379413" algn="l"/>
              </a:tabLst>
            </a:pPr>
            <a:r>
              <a:rPr kumimoji="0" lang="ru-RU" sz="2000" b="1" i="0" u="none" strike="noStrike" cap="none" normalizeH="0" baseline="0" dirty="0" smtClean="0">
                <a:ln>
                  <a:noFill/>
                </a:ln>
                <a:solidFill>
                  <a:schemeClr val="tx1"/>
                </a:solidFill>
                <a:effectLst/>
                <a:latin typeface="Arial" pitchFamily="34" charset="0"/>
                <a:ea typeface="Times New Roman" pitchFamily="18" charset="0"/>
              </a:rPr>
              <a:t>за счет средств </a:t>
            </a:r>
            <a:r>
              <a:rPr kumimoji="0" lang="ru-RU" sz="2000" b="1" i="0" u="none" strike="noStrike" cap="none" normalizeH="0" baseline="0" dirty="0" err="1" smtClean="0">
                <a:ln>
                  <a:noFill/>
                </a:ln>
                <a:solidFill>
                  <a:schemeClr val="tx1"/>
                </a:solidFill>
                <a:effectLst/>
                <a:latin typeface="Arial" pitchFamily="34" charset="0"/>
                <a:ea typeface="Times New Roman" pitchFamily="18" charset="0"/>
              </a:rPr>
              <a:t>внебюджета</a:t>
            </a:r>
            <a:r>
              <a:rPr kumimoji="0" lang="ru-RU" sz="2000" b="1" i="0" u="none" strike="noStrike" cap="none" normalizeH="0" baseline="0" dirty="0" smtClean="0">
                <a:ln>
                  <a:noFill/>
                </a:ln>
                <a:solidFill>
                  <a:schemeClr val="tx1"/>
                </a:solidFill>
                <a:effectLst/>
                <a:latin typeface="Arial" pitchFamily="34" charset="0"/>
                <a:ea typeface="Times New Roman" pitchFamily="18" charset="0"/>
              </a:rPr>
              <a:t> (добровольных пожертвований)</a:t>
            </a:r>
            <a:endParaRPr kumimoji="0" lang="ru-RU" sz="1050" b="1" i="0" u="none" strike="noStrike" cap="none" normalizeH="0" baseline="0" dirty="0" smtClean="0">
              <a:ln>
                <a:noFill/>
              </a:ln>
              <a:solidFill>
                <a:schemeClr val="tx1"/>
              </a:solidFill>
              <a:effectLst/>
              <a:latin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tab pos="379413" algn="l"/>
              </a:tabLst>
            </a:pPr>
            <a:endParaRPr kumimoji="0" lang="ru-RU" sz="2400" b="1"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14290"/>
            <a:ext cx="8715436" cy="1143000"/>
          </a:xfrm>
        </p:spPr>
        <p:txBody>
          <a:bodyPr/>
          <a:lstStyle/>
          <a:p>
            <a:pPr algn="ctr">
              <a:buNone/>
            </a:pPr>
            <a:r>
              <a:rPr lang="ru-RU" dirty="0" smtClean="0"/>
              <a:t>Царёва Елена Павловна</a:t>
            </a:r>
            <a:endParaRPr lang="ru-RU" dirty="0"/>
          </a:p>
        </p:txBody>
      </p:sp>
      <p:sp>
        <p:nvSpPr>
          <p:cNvPr id="3" name="Содержимое 2"/>
          <p:cNvSpPr>
            <a:spLocks noGrp="1"/>
          </p:cNvSpPr>
          <p:nvPr>
            <p:ph sz="quarter" idx="13"/>
          </p:nvPr>
        </p:nvSpPr>
        <p:spPr>
          <a:xfrm>
            <a:off x="4572000" y="1600200"/>
            <a:ext cx="4114800" cy="4525963"/>
          </a:xfrm>
        </p:spPr>
        <p:txBody>
          <a:bodyPr>
            <a:normAutofit/>
          </a:bodyPr>
          <a:lstStyle/>
          <a:p>
            <a:pPr marL="0" indent="0" algn="ctr">
              <a:buNone/>
            </a:pPr>
            <a:r>
              <a:rPr lang="ru-RU" sz="3600" b="1" dirty="0" smtClean="0"/>
              <a:t>Победитель </a:t>
            </a:r>
            <a:r>
              <a:rPr lang="ru-RU" sz="3600" dirty="0" smtClean="0"/>
              <a:t>муниципального конкурса </a:t>
            </a:r>
          </a:p>
          <a:p>
            <a:pPr marL="0" indent="0" algn="ctr">
              <a:buNone/>
            </a:pPr>
            <a:r>
              <a:rPr lang="ru-RU" sz="3600" dirty="0" smtClean="0"/>
              <a:t>Программ внеурочной деятельности</a:t>
            </a:r>
            <a:endParaRPr lang="ru-RU" sz="3600" dirty="0"/>
          </a:p>
        </p:txBody>
      </p:sp>
      <p:pic>
        <p:nvPicPr>
          <p:cNvPr id="16387" name="Picture 3"/>
          <p:cNvPicPr>
            <a:picLocks noChangeAspect="1" noChangeArrowheads="1"/>
          </p:cNvPicPr>
          <p:nvPr/>
        </p:nvPicPr>
        <p:blipFill>
          <a:blip r:embed="rId3"/>
          <a:srcRect/>
          <a:stretch>
            <a:fillRect/>
          </a:stretch>
        </p:blipFill>
        <p:spPr bwMode="auto">
          <a:xfrm>
            <a:off x="928662" y="1571612"/>
            <a:ext cx="3175000" cy="4445000"/>
          </a:xfrm>
          <a:prstGeom prst="rect">
            <a:avLst/>
          </a:prstGeom>
          <a:noFill/>
          <a:ln w="9525">
            <a:noFill/>
            <a:miter lim="800000"/>
            <a:headEnd/>
            <a:tailEnd/>
          </a:ln>
          <a:effectLst/>
        </p:spPr>
      </p:pic>
    </p:spTree>
  </p:cSld>
  <p:clrMapOvr>
    <a:overrideClrMapping bg1="lt1" tx1="dk1" bg2="lt2" tx2="dk2" accent1="accent1" accent2="accent2" accent3="accent3" accent4="accent4" accent5="accent5" accent6="accent6" hlink="hlink" folHlink="folHlink"/>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3"/>
          </p:nvPr>
        </p:nvSpPr>
        <p:spPr/>
        <p:txBody>
          <a:bodyPr/>
          <a:lstStyle/>
          <a:p>
            <a:endParaRPr lang="ru-RU"/>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14290"/>
            <a:ext cx="8715436" cy="1143000"/>
          </a:xfrm>
        </p:spPr>
        <p:txBody>
          <a:bodyPr/>
          <a:lstStyle/>
          <a:p>
            <a:pPr>
              <a:buNone/>
            </a:pPr>
            <a:r>
              <a:rPr lang="ru-RU" dirty="0" smtClean="0"/>
              <a:t>Вьюшина Ирина Викторовна</a:t>
            </a:r>
            <a:endParaRPr lang="ru-RU" dirty="0"/>
          </a:p>
        </p:txBody>
      </p:sp>
      <p:sp>
        <p:nvSpPr>
          <p:cNvPr id="3" name="Содержимое 2"/>
          <p:cNvSpPr>
            <a:spLocks noGrp="1"/>
          </p:cNvSpPr>
          <p:nvPr>
            <p:ph sz="quarter" idx="13"/>
          </p:nvPr>
        </p:nvSpPr>
        <p:spPr>
          <a:xfrm>
            <a:off x="4500562" y="2357430"/>
            <a:ext cx="4114800" cy="3340105"/>
          </a:xfrm>
        </p:spPr>
        <p:txBody>
          <a:bodyPr>
            <a:normAutofit/>
          </a:bodyPr>
          <a:lstStyle/>
          <a:p>
            <a:pPr marL="3175" indent="-3175" algn="ctr">
              <a:buNone/>
            </a:pPr>
            <a:r>
              <a:rPr lang="ru-RU" sz="3200" dirty="0" smtClean="0"/>
              <a:t>Победитель 2 этапа конкурса</a:t>
            </a:r>
            <a:endParaRPr lang="ru-RU" sz="3200" dirty="0"/>
          </a:p>
          <a:p>
            <a:pPr marL="3175" indent="-3175" algn="ctr">
              <a:buNone/>
            </a:pPr>
            <a:r>
              <a:rPr lang="ru-RU" sz="3200" dirty="0"/>
              <a:t> </a:t>
            </a:r>
            <a:r>
              <a:rPr lang="ru-RU" sz="3200" dirty="0" smtClean="0"/>
              <a:t>«</a:t>
            </a:r>
            <a:r>
              <a:rPr lang="ru-RU" sz="3200" dirty="0"/>
              <a:t>Человек труда – сила, надежда</a:t>
            </a:r>
          </a:p>
          <a:p>
            <a:pPr marL="3175" indent="-3175" algn="ctr">
              <a:buNone/>
            </a:pPr>
            <a:r>
              <a:rPr lang="ru-RU" sz="3200" dirty="0" smtClean="0"/>
              <a:t>и </a:t>
            </a:r>
            <a:r>
              <a:rPr lang="ru-RU" sz="3200" dirty="0"/>
              <a:t>доблесть Ярославля»</a:t>
            </a:r>
          </a:p>
          <a:p>
            <a:pPr marL="0" indent="0">
              <a:buNone/>
            </a:pPr>
            <a:endParaRPr lang="ru-RU" sz="3200" dirty="0"/>
          </a:p>
        </p:txBody>
      </p:sp>
      <p:pic>
        <p:nvPicPr>
          <p:cNvPr id="17411" name="Picture 3" descr="C:\Documents and Settings\1\Рабочий стол\Удалить\_avatar180.jpg"/>
          <p:cNvPicPr>
            <a:picLocks noChangeAspect="1" noChangeArrowheads="1"/>
          </p:cNvPicPr>
          <p:nvPr/>
        </p:nvPicPr>
        <p:blipFill>
          <a:blip r:embed="rId3"/>
          <a:srcRect/>
          <a:stretch>
            <a:fillRect/>
          </a:stretch>
        </p:blipFill>
        <p:spPr bwMode="auto">
          <a:xfrm>
            <a:off x="642910" y="1857364"/>
            <a:ext cx="3643338" cy="3643338"/>
          </a:xfrm>
          <a:prstGeom prst="rect">
            <a:avLst/>
          </a:prstGeom>
          <a:noFill/>
        </p:spPr>
      </p:pic>
    </p:spTree>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511288"/>
          </a:xfrm>
        </p:spPr>
        <p:txBody>
          <a:bodyPr>
            <a:normAutofit fontScale="90000"/>
          </a:bodyPr>
          <a:lstStyle/>
          <a:p>
            <a:pPr marL="3175" lvl="0" indent="-3175">
              <a:spcBef>
                <a:spcPct val="20000"/>
              </a:spcBef>
              <a:buNone/>
            </a:pPr>
            <a:r>
              <a:rPr lang="ru-RU" dirty="0" smtClean="0"/>
              <a:t>Победители 1 этапа</a:t>
            </a:r>
            <a:br>
              <a:rPr lang="ru-RU" dirty="0" smtClean="0"/>
            </a:br>
            <a:r>
              <a:rPr lang="ru-RU" sz="3200" dirty="0">
                <a:solidFill>
                  <a:prstClr val="black"/>
                </a:solidFill>
                <a:ea typeface="+mn-ea"/>
                <a:cs typeface="+mn-cs"/>
              </a:rPr>
              <a:t>«Человек труда – сила, надежда</a:t>
            </a:r>
            <a:br>
              <a:rPr lang="ru-RU" sz="3200" dirty="0">
                <a:solidFill>
                  <a:prstClr val="black"/>
                </a:solidFill>
                <a:ea typeface="+mn-ea"/>
                <a:cs typeface="+mn-cs"/>
              </a:rPr>
            </a:br>
            <a:r>
              <a:rPr lang="ru-RU" sz="3200" dirty="0">
                <a:solidFill>
                  <a:prstClr val="black"/>
                </a:solidFill>
                <a:ea typeface="+mn-ea"/>
                <a:cs typeface="+mn-cs"/>
              </a:rPr>
              <a:t>и доблесть Ярославля</a:t>
            </a:r>
            <a:r>
              <a:rPr lang="ru-RU" sz="3200" dirty="0" smtClean="0">
                <a:solidFill>
                  <a:prstClr val="black"/>
                </a:solidFill>
                <a:ea typeface="+mn-ea"/>
                <a:cs typeface="+mn-cs"/>
              </a:rPr>
              <a:t>»</a:t>
            </a:r>
            <a:endParaRPr lang="ru-RU" dirty="0"/>
          </a:p>
        </p:txBody>
      </p:sp>
      <p:sp>
        <p:nvSpPr>
          <p:cNvPr id="3" name="Содержимое 2"/>
          <p:cNvSpPr>
            <a:spLocks noGrp="1"/>
          </p:cNvSpPr>
          <p:nvPr>
            <p:ph sz="quarter" idx="13"/>
          </p:nvPr>
        </p:nvSpPr>
        <p:spPr>
          <a:xfrm>
            <a:off x="428596" y="2285992"/>
            <a:ext cx="8501122" cy="4197361"/>
          </a:xfrm>
        </p:spPr>
        <p:txBody>
          <a:bodyPr>
            <a:normAutofit lnSpcReduction="10000"/>
          </a:bodyPr>
          <a:lstStyle/>
          <a:p>
            <a:pPr lvl="0"/>
            <a:r>
              <a:rPr lang="ru-RU" b="1" dirty="0" err="1"/>
              <a:t>Атрощенко</a:t>
            </a:r>
            <a:r>
              <a:rPr lang="ru-RU" b="1" dirty="0"/>
              <a:t> Тамара Владимировна, </a:t>
            </a:r>
            <a:r>
              <a:rPr lang="ru-RU" dirty="0"/>
              <a:t>учитель технологии</a:t>
            </a:r>
          </a:p>
          <a:p>
            <a:pPr lvl="0"/>
            <a:r>
              <a:rPr lang="ru-RU" b="1" dirty="0" err="1"/>
              <a:t>Бехметьева</a:t>
            </a:r>
            <a:r>
              <a:rPr lang="ru-RU" b="1" dirty="0"/>
              <a:t> Елена Борисовна, </a:t>
            </a:r>
            <a:r>
              <a:rPr lang="ru-RU" dirty="0"/>
              <a:t>учитель математики</a:t>
            </a:r>
          </a:p>
          <a:p>
            <a:pPr lvl="0"/>
            <a:r>
              <a:rPr lang="ru-RU" b="1" dirty="0"/>
              <a:t>Григорьева Наталия Евгеньевна, </a:t>
            </a:r>
            <a:r>
              <a:rPr lang="ru-RU" dirty="0"/>
              <a:t>учитель русского языка</a:t>
            </a:r>
          </a:p>
          <a:p>
            <a:pPr lvl="0"/>
            <a:r>
              <a:rPr lang="ru-RU" b="1" dirty="0"/>
              <a:t>Кузнецов Николай Васильевич, </a:t>
            </a:r>
            <a:r>
              <a:rPr lang="ru-RU" dirty="0"/>
              <a:t>учитель физической культуры</a:t>
            </a:r>
          </a:p>
          <a:p>
            <a:pPr lvl="0"/>
            <a:r>
              <a:rPr lang="ru-RU" b="1" dirty="0" err="1"/>
              <a:t>Михеичева</a:t>
            </a:r>
            <a:r>
              <a:rPr lang="ru-RU" b="1" dirty="0"/>
              <a:t> Анна Вячеславовна, </a:t>
            </a:r>
            <a:r>
              <a:rPr lang="ru-RU" dirty="0"/>
              <a:t>учитель иностранного языка</a:t>
            </a:r>
          </a:p>
          <a:p>
            <a:pPr lvl="0"/>
            <a:r>
              <a:rPr lang="ru-RU" b="1" dirty="0"/>
              <a:t>Мосягина Татьяна Владимировна, </a:t>
            </a:r>
            <a:r>
              <a:rPr lang="ru-RU" dirty="0"/>
              <a:t>учитель математики</a:t>
            </a:r>
          </a:p>
          <a:p>
            <a:pPr lvl="0"/>
            <a:r>
              <a:rPr lang="ru-RU" b="1" dirty="0" err="1"/>
              <a:t>Сагай</a:t>
            </a:r>
            <a:r>
              <a:rPr lang="ru-RU" b="1" dirty="0"/>
              <a:t> Елена Николаевна, </a:t>
            </a:r>
            <a:r>
              <a:rPr lang="ru-RU" dirty="0"/>
              <a:t>учитель математики</a:t>
            </a:r>
          </a:p>
          <a:p>
            <a:pPr lvl="0"/>
            <a:r>
              <a:rPr lang="ru-RU" b="1" dirty="0" err="1"/>
              <a:t>Черевина</a:t>
            </a:r>
            <a:r>
              <a:rPr lang="ru-RU" b="1" dirty="0"/>
              <a:t> Ирина Геннадьевна, </a:t>
            </a:r>
            <a:r>
              <a:rPr lang="ru-RU" dirty="0"/>
              <a:t>учитель физики и </a:t>
            </a:r>
            <a:r>
              <a:rPr lang="ru-RU" dirty="0" smtClean="0"/>
              <a:t>информатики</a:t>
            </a:r>
            <a:endParaRPr lang="ru-RU" dirty="0"/>
          </a:p>
        </p:txBody>
      </p:sp>
    </p:spTree>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14290"/>
            <a:ext cx="8229600" cy="1143000"/>
          </a:xfrm>
        </p:spPr>
        <p:txBody>
          <a:bodyPr/>
          <a:lstStyle/>
          <a:p>
            <a:pPr>
              <a:buNone/>
            </a:pPr>
            <a:r>
              <a:rPr lang="ru-RU" dirty="0" smtClean="0"/>
              <a:t>Инновационные площадки</a:t>
            </a:r>
            <a:endParaRPr lang="ru-RU" dirty="0"/>
          </a:p>
        </p:txBody>
      </p:sp>
      <p:sp>
        <p:nvSpPr>
          <p:cNvPr id="3" name="Содержимое 2"/>
          <p:cNvSpPr>
            <a:spLocks noGrp="1"/>
          </p:cNvSpPr>
          <p:nvPr>
            <p:ph sz="quarter" idx="13"/>
          </p:nvPr>
        </p:nvSpPr>
        <p:spPr>
          <a:xfrm>
            <a:off x="214282" y="1571612"/>
            <a:ext cx="6186502" cy="5072098"/>
          </a:xfrm>
        </p:spPr>
        <p:txBody>
          <a:bodyPr>
            <a:normAutofit fontScale="92500" lnSpcReduction="10000"/>
          </a:bodyPr>
          <a:lstStyle/>
          <a:p>
            <a:pPr>
              <a:spcAft>
                <a:spcPts val="600"/>
              </a:spcAft>
            </a:pPr>
            <a:r>
              <a:rPr lang="ru-RU" dirty="0" smtClean="0"/>
              <a:t>муниципальной инновационной площадки «Технология проблемного диалога как средство реализации ФГОС» </a:t>
            </a:r>
          </a:p>
          <a:p>
            <a:pPr>
              <a:spcAft>
                <a:spcPts val="600"/>
              </a:spcAft>
            </a:pPr>
            <a:r>
              <a:rPr lang="ru-RU" dirty="0" smtClean="0"/>
              <a:t>муниципальной инновационной площадки «</a:t>
            </a:r>
            <a:r>
              <a:rPr lang="ru-RU" dirty="0" err="1" smtClean="0"/>
              <a:t>Метапредметное</a:t>
            </a:r>
            <a:r>
              <a:rPr lang="ru-RU" dirty="0" smtClean="0"/>
              <a:t> обучение русскому языку (на примере проекта «Лингвистический детектив»)»;</a:t>
            </a:r>
          </a:p>
          <a:p>
            <a:pPr>
              <a:spcAft>
                <a:spcPts val="600"/>
              </a:spcAft>
            </a:pPr>
            <a:r>
              <a:rPr lang="ru-RU" dirty="0" smtClean="0"/>
              <a:t>муниципального ресурсного центра «Сетевое взаимодействие ОО при реализации образовательных программ профильного и </a:t>
            </a:r>
            <a:r>
              <a:rPr lang="ru-RU" dirty="0" err="1" smtClean="0"/>
              <a:t>предпрофильного</a:t>
            </a:r>
            <a:r>
              <a:rPr lang="ru-RU" dirty="0" smtClean="0"/>
              <a:t> обучения»;</a:t>
            </a:r>
          </a:p>
          <a:p>
            <a:pPr>
              <a:spcAft>
                <a:spcPts val="600"/>
              </a:spcAft>
            </a:pPr>
            <a:r>
              <a:rPr lang="ru-RU" b="1" dirty="0" smtClean="0"/>
              <a:t>муниципального ресурсного центра «Создание муниципальной системы сопровождения профессионального самоопределения обучающихся»; </a:t>
            </a:r>
          </a:p>
          <a:p>
            <a:endParaRPr lang="ru-RU" dirty="0"/>
          </a:p>
        </p:txBody>
      </p:sp>
      <p:sp>
        <p:nvSpPr>
          <p:cNvPr id="4" name="Содержимое 2"/>
          <p:cNvSpPr txBox="1">
            <a:spLocks/>
          </p:cNvSpPr>
          <p:nvPr/>
        </p:nvSpPr>
        <p:spPr>
          <a:xfrm>
            <a:off x="6500826" y="1500174"/>
            <a:ext cx="2643174" cy="4740277"/>
          </a:xfrm>
          <a:prstGeom prst="rect">
            <a:avLst/>
          </a:prstGeom>
        </p:spPr>
        <p:txBody>
          <a:bodyPr vert="horz" lIns="91440" tIns="45720" rIns="91440" bIns="45720" rtlCol="0">
            <a:normAutofit/>
          </a:bodyPr>
          <a:lstStyle/>
          <a:p>
            <a:pPr marR="0" lvl="0" algn="l" defTabSz="914400" rtl="0" eaLnBrk="1" fontAlgn="auto" latinLnBrk="0" hangingPunct="1">
              <a:lnSpc>
                <a:spcPct val="100000"/>
              </a:lnSpc>
              <a:spcBef>
                <a:spcPct val="20000"/>
              </a:spcBef>
              <a:spcAft>
                <a:spcPts val="0"/>
              </a:spcAft>
              <a:buClrTx/>
              <a:buSzTx/>
              <a:tabLst/>
              <a:defRPr/>
            </a:pPr>
            <a:r>
              <a:rPr lang="ru-RU" sz="2000" dirty="0">
                <a:solidFill>
                  <a:srgbClr val="0070C0"/>
                </a:solidFill>
              </a:rPr>
              <a:t>Пакет методических </a:t>
            </a:r>
            <a:r>
              <a:rPr lang="ru-RU" sz="2000" dirty="0" smtClean="0">
                <a:solidFill>
                  <a:srgbClr val="0070C0"/>
                </a:solidFill>
              </a:rPr>
              <a:t>материалов</a:t>
            </a:r>
          </a:p>
          <a:p>
            <a:pPr marR="0" lvl="0" algn="l" defTabSz="914400" rtl="0" eaLnBrk="1" fontAlgn="auto" latinLnBrk="0" hangingPunct="1">
              <a:lnSpc>
                <a:spcPct val="100000"/>
              </a:lnSpc>
              <a:spcBef>
                <a:spcPct val="20000"/>
              </a:spcBef>
              <a:spcAft>
                <a:spcPts val="0"/>
              </a:spcAft>
              <a:buClrTx/>
              <a:buSzTx/>
              <a:tabLst/>
              <a:defRPr/>
            </a:pPr>
            <a:endParaRPr lang="ru-RU" sz="2000" dirty="0">
              <a:solidFill>
                <a:srgbClr val="0070C0"/>
              </a:solidFill>
            </a:endParaRPr>
          </a:p>
          <a:p>
            <a:pPr marR="0" lvl="0" algn="l" defTabSz="914400" rtl="0" eaLnBrk="1" fontAlgn="auto" latinLnBrk="0" hangingPunct="1">
              <a:lnSpc>
                <a:spcPct val="100000"/>
              </a:lnSpc>
              <a:spcBef>
                <a:spcPct val="20000"/>
              </a:spcBef>
              <a:spcAft>
                <a:spcPts val="0"/>
              </a:spcAft>
              <a:buClrTx/>
              <a:buSzTx/>
              <a:tabLst/>
              <a:defRPr/>
            </a:pPr>
            <a:r>
              <a:rPr lang="ru-RU" sz="2000" dirty="0" smtClean="0">
                <a:solidFill>
                  <a:srgbClr val="0070C0"/>
                </a:solidFill>
              </a:rPr>
              <a:t>Сборник игр и проектов</a:t>
            </a:r>
          </a:p>
          <a:p>
            <a:pPr marR="0" lvl="0" algn="l" defTabSz="914400" rtl="0" eaLnBrk="1" fontAlgn="auto" latinLnBrk="0" hangingPunct="1">
              <a:lnSpc>
                <a:spcPct val="100000"/>
              </a:lnSpc>
              <a:spcBef>
                <a:spcPct val="20000"/>
              </a:spcBef>
              <a:spcAft>
                <a:spcPts val="0"/>
              </a:spcAft>
              <a:buClrTx/>
              <a:buSzTx/>
              <a:tabLst/>
              <a:defRPr/>
            </a:pPr>
            <a:endParaRPr lang="ru-RU" sz="2000" dirty="0">
              <a:solidFill>
                <a:srgbClr val="0070C0"/>
              </a:solidFill>
            </a:endParaRPr>
          </a:p>
          <a:p>
            <a:pPr>
              <a:spcBef>
                <a:spcPct val="20000"/>
              </a:spcBef>
            </a:pPr>
            <a:endParaRPr lang="ru-RU" sz="2000" dirty="0" smtClean="0">
              <a:solidFill>
                <a:srgbClr val="0070C0"/>
              </a:solidFill>
            </a:endParaRPr>
          </a:p>
          <a:p>
            <a:pPr>
              <a:spcBef>
                <a:spcPct val="20000"/>
              </a:spcBef>
            </a:pPr>
            <a:r>
              <a:rPr lang="ru-RU" sz="2000" dirty="0" smtClean="0">
                <a:solidFill>
                  <a:srgbClr val="0070C0"/>
                </a:solidFill>
              </a:rPr>
              <a:t>Нормативная база</a:t>
            </a:r>
          </a:p>
          <a:p>
            <a:pPr>
              <a:spcBef>
                <a:spcPct val="20000"/>
              </a:spcBef>
            </a:pPr>
            <a:endParaRPr lang="ru-RU" sz="2000" dirty="0">
              <a:solidFill>
                <a:srgbClr val="0070C0"/>
              </a:solidFill>
            </a:endParaRPr>
          </a:p>
          <a:p>
            <a:pPr>
              <a:spcBef>
                <a:spcPct val="20000"/>
              </a:spcBef>
            </a:pPr>
            <a:endParaRPr lang="ru-RU" sz="2000" dirty="0" smtClean="0">
              <a:solidFill>
                <a:srgbClr val="0070C0"/>
              </a:solidFill>
            </a:endParaRPr>
          </a:p>
          <a:p>
            <a:pPr marR="0" lvl="0" algn="l" defTabSz="914400" rtl="0" eaLnBrk="1" fontAlgn="auto" latinLnBrk="0" hangingPunct="1">
              <a:lnSpc>
                <a:spcPct val="100000"/>
              </a:lnSpc>
              <a:spcBef>
                <a:spcPct val="20000"/>
              </a:spcBef>
              <a:spcAft>
                <a:spcPts val="0"/>
              </a:spcAft>
              <a:buClrTx/>
              <a:buSzTx/>
              <a:tabLst/>
              <a:defRPr/>
            </a:pPr>
            <a:r>
              <a:rPr lang="ru-RU" sz="2000" dirty="0" smtClean="0">
                <a:solidFill>
                  <a:srgbClr val="0070C0"/>
                </a:solidFill>
              </a:rPr>
              <a:t>Разработка системы </a:t>
            </a:r>
            <a:r>
              <a:rPr lang="ru-RU" sz="2000" dirty="0" err="1" smtClean="0">
                <a:solidFill>
                  <a:srgbClr val="0070C0"/>
                </a:solidFill>
              </a:rPr>
              <a:t>профориентационной</a:t>
            </a:r>
            <a:r>
              <a:rPr lang="ru-RU" sz="2000" dirty="0" smtClean="0">
                <a:solidFill>
                  <a:srgbClr val="0070C0"/>
                </a:solidFill>
              </a:rPr>
              <a:t> работы</a:t>
            </a:r>
          </a:p>
          <a:p>
            <a:pPr marR="0" lvl="0" algn="l" defTabSz="914400" rtl="0" eaLnBrk="1" fontAlgn="auto" latinLnBrk="0" hangingPunct="1">
              <a:lnSpc>
                <a:spcPct val="100000"/>
              </a:lnSpc>
              <a:spcBef>
                <a:spcPct val="20000"/>
              </a:spcBef>
              <a:spcAft>
                <a:spcPts val="0"/>
              </a:spcAft>
              <a:buClrTx/>
              <a:buSzTx/>
              <a:tabLst/>
              <a:defRPr/>
            </a:pPr>
            <a:endParaRPr lang="ru-RU" sz="2000" dirty="0" smtClean="0">
              <a:solidFill>
                <a:srgbClr val="0070C0"/>
              </a:solidFill>
            </a:endParaRPr>
          </a:p>
          <a:p>
            <a:pPr marR="0" lvl="0" algn="l" defTabSz="914400" rtl="0" eaLnBrk="1" fontAlgn="auto" latinLnBrk="0" hangingPunct="1">
              <a:lnSpc>
                <a:spcPct val="100000"/>
              </a:lnSpc>
              <a:spcBef>
                <a:spcPct val="20000"/>
              </a:spcBef>
              <a:spcAft>
                <a:spcPts val="0"/>
              </a:spcAft>
              <a:buClrTx/>
              <a:buSzTx/>
              <a:tabLst/>
              <a:defRPr/>
            </a:pPr>
            <a:endParaRPr lang="ru-RU" sz="2000" dirty="0">
              <a:solidFill>
                <a:srgbClr val="0070C0"/>
              </a:solidFill>
            </a:endParaRPr>
          </a:p>
        </p:txBody>
      </p:sp>
    </p:spTree>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3848" y="178398"/>
            <a:ext cx="7053542" cy="762128"/>
          </a:xfrm>
        </p:spPr>
        <p:txBody>
          <a:bodyPr/>
          <a:lstStyle/>
          <a:p>
            <a:pPr algn="ctr">
              <a:buNone/>
            </a:pPr>
            <a:r>
              <a:rPr lang="ru-RU" b="1" dirty="0" smtClean="0">
                <a:solidFill>
                  <a:schemeClr val="tx1"/>
                </a:solidFill>
              </a:rPr>
              <a:t>Комплектование</a:t>
            </a:r>
            <a:endParaRPr lang="ru-RU" b="1" dirty="0">
              <a:solidFill>
                <a:schemeClr val="tx1"/>
              </a:solidFill>
            </a:endParaRPr>
          </a:p>
        </p:txBody>
      </p:sp>
      <p:graphicFrame>
        <p:nvGraphicFramePr>
          <p:cNvPr id="4" name="Объект 3"/>
          <p:cNvGraphicFramePr>
            <a:graphicFrameLocks noGrp="1"/>
          </p:cNvGraphicFramePr>
          <p:nvPr>
            <p:ph idx="4294967295"/>
            <p:extLst>
              <p:ext uri="{D42A27DB-BD31-4B8C-83A1-F6EECF244321}">
                <p14:modId xmlns="" xmlns:p14="http://schemas.microsoft.com/office/powerpoint/2010/main" val="3319066839"/>
              </p:ext>
            </p:extLst>
          </p:nvPr>
        </p:nvGraphicFramePr>
        <p:xfrm>
          <a:off x="827028" y="1227909"/>
          <a:ext cx="6710362" cy="5473960"/>
        </p:xfrm>
        <a:graphic>
          <a:graphicData uri="http://schemas.openxmlformats.org/drawingml/2006/table">
            <a:tbl>
              <a:tblPr firstRow="1" bandRow="1">
                <a:tableStyleId>{ED083AE6-46FA-4A59-8FB0-9F97EB10719F}</a:tableStyleId>
              </a:tblPr>
              <a:tblGrid>
                <a:gridCol w="1876984">
                  <a:extLst>
                    <a:ext uri="{9D8B030D-6E8A-4147-A177-3AD203B41FA5}">
                      <a16:colId xmlns="" xmlns:a16="http://schemas.microsoft.com/office/drawing/2014/main" val="3616419543"/>
                    </a:ext>
                  </a:extLst>
                </a:gridCol>
                <a:gridCol w="2596591">
                  <a:extLst>
                    <a:ext uri="{9D8B030D-6E8A-4147-A177-3AD203B41FA5}">
                      <a16:colId xmlns="" xmlns:a16="http://schemas.microsoft.com/office/drawing/2014/main" val="1685142176"/>
                    </a:ext>
                  </a:extLst>
                </a:gridCol>
                <a:gridCol w="2236787">
                  <a:extLst>
                    <a:ext uri="{9D8B030D-6E8A-4147-A177-3AD203B41FA5}">
                      <a16:colId xmlns="" xmlns:a16="http://schemas.microsoft.com/office/drawing/2014/main" val="3786446884"/>
                    </a:ext>
                  </a:extLst>
                </a:gridCol>
              </a:tblGrid>
              <a:tr h="729032">
                <a:tc rowSpan="2">
                  <a:txBody>
                    <a:bodyPr/>
                    <a:lstStyle/>
                    <a:p>
                      <a:pPr algn="ctr"/>
                      <a:r>
                        <a:rPr lang="ru-RU" sz="3200" dirty="0" smtClean="0"/>
                        <a:t>Учебные</a:t>
                      </a:r>
                      <a:r>
                        <a:rPr lang="ru-RU" sz="3200" baseline="0" dirty="0" smtClean="0"/>
                        <a:t> года</a:t>
                      </a:r>
                      <a:endParaRPr lang="ru-RU" sz="3200" dirty="0"/>
                    </a:p>
                  </a:txBody>
                  <a:tcPr marL="68580" marR="68580" anchor="ctr"/>
                </a:tc>
                <a:tc gridSpan="2">
                  <a:txBody>
                    <a:bodyPr/>
                    <a:lstStyle/>
                    <a:p>
                      <a:pPr algn="ctr"/>
                      <a:r>
                        <a:rPr lang="ru-RU" sz="3200" dirty="0" smtClean="0"/>
                        <a:t>Количество </a:t>
                      </a:r>
                      <a:r>
                        <a:rPr lang="ru-RU" sz="2800" dirty="0" smtClean="0"/>
                        <a:t>обучающихся</a:t>
                      </a:r>
                      <a:endParaRPr lang="ru-RU" sz="3200" dirty="0"/>
                    </a:p>
                  </a:txBody>
                  <a:tcPr marL="68580" marR="68580" anchor="ctr"/>
                </a:tc>
                <a:tc hMerge="1">
                  <a:txBody>
                    <a:bodyPr/>
                    <a:lstStyle/>
                    <a:p>
                      <a:endParaRPr lang="ru-RU" dirty="0"/>
                    </a:p>
                  </a:txBody>
                  <a:tcPr/>
                </a:tc>
                <a:extLst>
                  <a:ext uri="{0D108BD9-81ED-4DB2-BD59-A6C34878D82A}">
                    <a16:rowId xmlns="" xmlns:a16="http://schemas.microsoft.com/office/drawing/2014/main" val="424815557"/>
                  </a:ext>
                </a:extLst>
              </a:tr>
              <a:tr h="729032">
                <a:tc vMerge="1">
                  <a:txBody>
                    <a:bodyPr/>
                    <a:lstStyle/>
                    <a:p>
                      <a:endParaRPr lang="ru-RU" dirty="0"/>
                    </a:p>
                  </a:txBody>
                  <a:tcPr/>
                </a:tc>
                <a:tc>
                  <a:txBody>
                    <a:bodyPr/>
                    <a:lstStyle/>
                    <a:p>
                      <a:pPr algn="ctr"/>
                      <a:r>
                        <a:rPr lang="ru-RU" sz="2400" dirty="0" smtClean="0"/>
                        <a:t>На начало </a:t>
                      </a:r>
                      <a:r>
                        <a:rPr lang="ru-RU" sz="2400" dirty="0" err="1" smtClean="0"/>
                        <a:t>уч.года</a:t>
                      </a:r>
                      <a:endParaRPr lang="ru-RU" sz="2400" b="1" dirty="0"/>
                    </a:p>
                  </a:txBody>
                  <a:tcPr marL="68580" marR="68580" anchor="ctr"/>
                </a:tc>
                <a:tc>
                  <a:txBody>
                    <a:bodyPr/>
                    <a:lstStyle/>
                    <a:p>
                      <a:pPr algn="ctr"/>
                      <a:r>
                        <a:rPr lang="ru-RU" sz="2400" dirty="0" smtClean="0"/>
                        <a:t>На конец </a:t>
                      </a:r>
                      <a:r>
                        <a:rPr lang="ru-RU" sz="2400" dirty="0" err="1" smtClean="0"/>
                        <a:t>уч.года</a:t>
                      </a:r>
                      <a:endParaRPr lang="ru-RU" sz="2400" b="1" dirty="0"/>
                    </a:p>
                  </a:txBody>
                  <a:tcPr marL="68580" marR="68580" anchor="ctr"/>
                </a:tc>
                <a:extLst>
                  <a:ext uri="{0D108BD9-81ED-4DB2-BD59-A6C34878D82A}">
                    <a16:rowId xmlns="" xmlns:a16="http://schemas.microsoft.com/office/drawing/2014/main" val="2924875068"/>
                  </a:ext>
                </a:extLst>
              </a:tr>
              <a:tr h="729032">
                <a:tc>
                  <a:txBody>
                    <a:bodyPr/>
                    <a:lstStyle/>
                    <a:p>
                      <a:pPr algn="ctr"/>
                      <a:r>
                        <a:rPr lang="ru-RU" sz="2400" dirty="0" smtClean="0"/>
                        <a:t>2014 -2015</a:t>
                      </a:r>
                      <a:endParaRPr lang="ru-RU" sz="2400" b="1" dirty="0"/>
                    </a:p>
                  </a:txBody>
                  <a:tcPr marL="68580" marR="68580" anchor="ctr"/>
                </a:tc>
                <a:tc>
                  <a:txBody>
                    <a:bodyPr/>
                    <a:lstStyle/>
                    <a:p>
                      <a:pPr algn="ctr"/>
                      <a:r>
                        <a:rPr lang="ru-RU" sz="2400" dirty="0" smtClean="0"/>
                        <a:t>728 чел.</a:t>
                      </a:r>
                      <a:endParaRPr lang="ru-RU" sz="2400" b="1" dirty="0"/>
                    </a:p>
                  </a:txBody>
                  <a:tcPr marL="68580" marR="68580" anchor="ctr"/>
                </a:tc>
                <a:tc>
                  <a:txBody>
                    <a:bodyPr/>
                    <a:lstStyle/>
                    <a:p>
                      <a:pPr algn="ctr"/>
                      <a:r>
                        <a:rPr lang="ru-RU" sz="2400" dirty="0" smtClean="0"/>
                        <a:t>719 чел.</a:t>
                      </a:r>
                      <a:endParaRPr lang="ru-RU" sz="2400" b="1" dirty="0"/>
                    </a:p>
                  </a:txBody>
                  <a:tcPr marL="68580" marR="68580" anchor="ctr"/>
                </a:tc>
                <a:extLst>
                  <a:ext uri="{0D108BD9-81ED-4DB2-BD59-A6C34878D82A}">
                    <a16:rowId xmlns="" xmlns:a16="http://schemas.microsoft.com/office/drawing/2014/main" val="1144836985"/>
                  </a:ext>
                </a:extLst>
              </a:tr>
              <a:tr h="729032">
                <a:tc>
                  <a:txBody>
                    <a:bodyPr/>
                    <a:lstStyle/>
                    <a:p>
                      <a:pPr algn="ctr"/>
                      <a:r>
                        <a:rPr lang="ru-RU" sz="2400" dirty="0" smtClean="0"/>
                        <a:t>2015-2016</a:t>
                      </a:r>
                      <a:endParaRPr lang="ru-RU" sz="2400" b="1" dirty="0"/>
                    </a:p>
                  </a:txBody>
                  <a:tcPr marL="68580" marR="68580" anchor="ctr"/>
                </a:tc>
                <a:tc>
                  <a:txBody>
                    <a:bodyPr/>
                    <a:lstStyle/>
                    <a:p>
                      <a:pPr algn="ctr"/>
                      <a:r>
                        <a:rPr lang="ru-RU" sz="2400" dirty="0" smtClean="0"/>
                        <a:t>729 чел.</a:t>
                      </a:r>
                      <a:r>
                        <a:rPr lang="ru-RU" sz="2400" baseline="0" dirty="0" smtClean="0"/>
                        <a:t> </a:t>
                      </a:r>
                      <a:endParaRPr lang="ru-RU" sz="2400" b="1" dirty="0"/>
                    </a:p>
                  </a:txBody>
                  <a:tcPr marL="68580" marR="68580" anchor="ctr"/>
                </a:tc>
                <a:tc>
                  <a:txBody>
                    <a:bodyPr/>
                    <a:lstStyle/>
                    <a:p>
                      <a:pPr algn="ctr"/>
                      <a:r>
                        <a:rPr lang="ru-RU" sz="2400" dirty="0" smtClean="0"/>
                        <a:t>721 чел.</a:t>
                      </a:r>
                      <a:endParaRPr lang="ru-RU" sz="2400" b="1" dirty="0"/>
                    </a:p>
                  </a:txBody>
                  <a:tcPr marL="68580" marR="68580" anchor="ctr"/>
                </a:tc>
                <a:extLst>
                  <a:ext uri="{0D108BD9-81ED-4DB2-BD59-A6C34878D82A}">
                    <a16:rowId xmlns="" xmlns:a16="http://schemas.microsoft.com/office/drawing/2014/main" val="3012850701"/>
                  </a:ext>
                </a:extLst>
              </a:tr>
              <a:tr h="729032">
                <a:tc>
                  <a:txBody>
                    <a:bodyPr/>
                    <a:lstStyle/>
                    <a:p>
                      <a:pPr algn="ctr"/>
                      <a:r>
                        <a:rPr lang="ru-RU" sz="2400" dirty="0" smtClean="0"/>
                        <a:t>2016-2017</a:t>
                      </a:r>
                      <a:endParaRPr lang="ru-RU" sz="2400" b="1" dirty="0"/>
                    </a:p>
                  </a:txBody>
                  <a:tcPr marL="68580" marR="68580" anchor="ctr"/>
                </a:tc>
                <a:tc>
                  <a:txBody>
                    <a:bodyPr/>
                    <a:lstStyle/>
                    <a:p>
                      <a:pPr algn="ctr"/>
                      <a:r>
                        <a:rPr lang="ru-RU" sz="2400" dirty="0" smtClean="0"/>
                        <a:t>759 чел.</a:t>
                      </a:r>
                      <a:endParaRPr lang="ru-RU" sz="2400" b="1" dirty="0"/>
                    </a:p>
                  </a:txBody>
                  <a:tcPr marL="68580" marR="68580" anchor="ctr"/>
                </a:tc>
                <a:tc>
                  <a:txBody>
                    <a:bodyPr/>
                    <a:lstStyle/>
                    <a:p>
                      <a:pPr algn="ctr"/>
                      <a:r>
                        <a:rPr lang="ru-RU" sz="2400" dirty="0" smtClean="0"/>
                        <a:t>753 чел.</a:t>
                      </a:r>
                      <a:endParaRPr lang="ru-RU" sz="2400" b="1" dirty="0"/>
                    </a:p>
                  </a:txBody>
                  <a:tcPr marL="68580" marR="68580" anchor="ctr"/>
                </a:tc>
                <a:extLst>
                  <a:ext uri="{0D108BD9-81ED-4DB2-BD59-A6C34878D82A}">
                    <a16:rowId xmlns="" xmlns:a16="http://schemas.microsoft.com/office/drawing/2014/main" val="299928565"/>
                  </a:ext>
                </a:extLst>
              </a:tr>
              <a:tr h="729032">
                <a:tc>
                  <a:txBody>
                    <a:bodyPr/>
                    <a:lstStyle/>
                    <a:p>
                      <a:pPr algn="ctr"/>
                      <a:r>
                        <a:rPr lang="ru-RU" sz="2400" dirty="0" smtClean="0"/>
                        <a:t>2017-2018</a:t>
                      </a:r>
                      <a:endParaRPr lang="ru-RU" sz="2400" b="1" dirty="0"/>
                    </a:p>
                  </a:txBody>
                  <a:tcPr marL="68580" marR="68580" anchor="ctr"/>
                </a:tc>
                <a:tc>
                  <a:txBody>
                    <a:bodyPr/>
                    <a:lstStyle/>
                    <a:p>
                      <a:pPr algn="ctr"/>
                      <a:r>
                        <a:rPr lang="ru-RU" sz="2400" dirty="0" smtClean="0"/>
                        <a:t>781 чел.</a:t>
                      </a:r>
                      <a:endParaRPr lang="ru-RU" sz="2400" b="1" dirty="0"/>
                    </a:p>
                  </a:txBody>
                  <a:tcPr marL="68580" marR="68580" anchor="ctr"/>
                </a:tc>
                <a:tc>
                  <a:txBody>
                    <a:bodyPr/>
                    <a:lstStyle/>
                    <a:p>
                      <a:pPr algn="ctr"/>
                      <a:r>
                        <a:rPr lang="ru-RU" sz="2400" dirty="0" smtClean="0"/>
                        <a:t>776 чел. </a:t>
                      </a:r>
                      <a:endParaRPr lang="ru-RU" sz="2400" b="1" dirty="0"/>
                    </a:p>
                  </a:txBody>
                  <a:tcPr marL="68580" marR="68580" anchor="ctr"/>
                </a:tc>
                <a:extLst>
                  <a:ext uri="{0D108BD9-81ED-4DB2-BD59-A6C34878D82A}">
                    <a16:rowId xmlns="" xmlns:a16="http://schemas.microsoft.com/office/drawing/2014/main" val="1528214772"/>
                  </a:ext>
                </a:extLst>
              </a:tr>
              <a:tr h="729032">
                <a:tc>
                  <a:txBody>
                    <a:bodyPr/>
                    <a:lstStyle/>
                    <a:p>
                      <a:pPr algn="ctr"/>
                      <a:r>
                        <a:rPr lang="ru-RU" sz="2400" dirty="0" smtClean="0"/>
                        <a:t>2018-2019</a:t>
                      </a:r>
                      <a:endParaRPr lang="ru-RU" sz="2400" b="1" dirty="0"/>
                    </a:p>
                  </a:txBody>
                  <a:tcPr marL="68580" marR="68580" anchor="ctr"/>
                </a:tc>
                <a:tc>
                  <a:txBody>
                    <a:bodyPr/>
                    <a:lstStyle/>
                    <a:p>
                      <a:pPr algn="ctr"/>
                      <a:r>
                        <a:rPr lang="ru-RU" sz="2400" dirty="0" smtClean="0"/>
                        <a:t>794 чел.</a:t>
                      </a:r>
                      <a:r>
                        <a:rPr lang="ru-RU" sz="2400" baseline="0" dirty="0" smtClean="0"/>
                        <a:t> </a:t>
                      </a:r>
                      <a:endParaRPr lang="ru-RU" sz="2400" b="1" dirty="0"/>
                    </a:p>
                  </a:txBody>
                  <a:tcPr marL="68580" marR="68580" anchor="ctr"/>
                </a:tc>
                <a:tc>
                  <a:txBody>
                    <a:bodyPr/>
                    <a:lstStyle/>
                    <a:p>
                      <a:pPr algn="ctr"/>
                      <a:endParaRPr lang="ru-RU" sz="2400" b="1" dirty="0"/>
                    </a:p>
                  </a:txBody>
                  <a:tcPr marL="68580" marR="68580" anchor="ctr"/>
                </a:tc>
                <a:extLst>
                  <a:ext uri="{0D108BD9-81ED-4DB2-BD59-A6C34878D82A}">
                    <a16:rowId xmlns="" xmlns:a16="http://schemas.microsoft.com/office/drawing/2014/main" val="2333215758"/>
                  </a:ext>
                </a:extLst>
              </a:tr>
            </a:tbl>
          </a:graphicData>
        </a:graphic>
      </p:graphicFrame>
    </p:spTree>
    <p:extLst>
      <p:ext uri="{BB962C8B-B14F-4D97-AF65-F5344CB8AC3E}">
        <p14:creationId xmlns="" xmlns:p14="http://schemas.microsoft.com/office/powerpoint/2010/main" val="3223061970"/>
      </p:ext>
    </p:extLst>
  </p:cSld>
  <p:clrMapOvr>
    <a:masterClrMapping/>
  </p:clrMapOvr>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themeOverride>
</file>

<file path=ppt/theme/themeOverride2.xml><?xml version="1.0" encoding="utf-8"?>
<a:themeOverride xmlns:a="http://schemas.openxmlformats.org/drawingml/2006/main">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themeOverride>
</file>

<file path=ppt/theme/themeOverride3.xml><?xml version="1.0" encoding="utf-8"?>
<a:themeOverride xmlns:a="http://schemas.openxmlformats.org/drawingml/2006/main">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themeOverride>
</file>

<file path=ppt/theme/themeOverride4.xml><?xml version="1.0" encoding="utf-8"?>
<a:themeOverride xmlns:a="http://schemas.openxmlformats.org/drawingml/2006/main">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themeOverride>
</file>

<file path=ppt/theme/themeOverride5.xml><?xml version="1.0" encoding="utf-8"?>
<a:themeOverride xmlns:a="http://schemas.openxmlformats.org/drawingml/2006/main">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themeOverride>
</file>

<file path=ppt/theme/themeOverride6.xml><?xml version="1.0" encoding="utf-8"?>
<a:themeOverride xmlns:a="http://schemas.openxmlformats.org/drawingml/2006/main">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themeOverride>
</file>

<file path=ppt/theme/themeOverride7.xml><?xml version="1.0" encoding="utf-8"?>
<a:themeOverride xmlns:a="http://schemas.openxmlformats.org/drawingml/2006/main">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themeOverride>
</file>

<file path=docProps/app.xml><?xml version="1.0" encoding="utf-8"?>
<Properties xmlns="http://schemas.openxmlformats.org/officeDocument/2006/extended-properties" xmlns:vt="http://schemas.openxmlformats.org/officeDocument/2006/docPropsVTypes">
  <TotalTime>1471</TotalTime>
  <Words>1661</Words>
  <Application>Microsoft Office PowerPoint</Application>
  <PresentationFormat>Экран (4:3)</PresentationFormat>
  <Paragraphs>423</Paragraphs>
  <Slides>50</Slides>
  <Notes>12</Notes>
  <HiddenSlides>0</HiddenSlides>
  <MMClips>0</MMClips>
  <ScaleCrop>false</ScaleCrop>
  <HeadingPairs>
    <vt:vector size="4" baseType="variant">
      <vt:variant>
        <vt:lpstr>Тема</vt:lpstr>
      </vt:variant>
      <vt:variant>
        <vt:i4>2</vt:i4>
      </vt:variant>
      <vt:variant>
        <vt:lpstr>Заголовки слайдов</vt:lpstr>
      </vt:variant>
      <vt:variant>
        <vt:i4>50</vt:i4>
      </vt:variant>
    </vt:vector>
  </HeadingPairs>
  <TitlesOfParts>
    <vt:vector size="52" baseType="lpstr">
      <vt:lpstr>Воздушный поток</vt:lpstr>
      <vt:lpstr>1_Тема Office</vt:lpstr>
      <vt:lpstr>Слайд 1</vt:lpstr>
      <vt:lpstr>Слайд 2</vt:lpstr>
      <vt:lpstr>Слайд 3</vt:lpstr>
      <vt:lpstr>Островская Людмила Владимировна</vt:lpstr>
      <vt:lpstr>Царёва Елена Павловна</vt:lpstr>
      <vt:lpstr>Вьюшина Ирина Викторовна</vt:lpstr>
      <vt:lpstr>Победители 1 этапа «Человек труда – сила, надежда и доблесть Ярославля»</vt:lpstr>
      <vt:lpstr>Инновационные площадки</vt:lpstr>
      <vt:lpstr>Комплектование</vt:lpstr>
      <vt:lpstr>Характеристика контингента обучающихся</vt:lpstr>
      <vt:lpstr>Результаты учебной деятельности  за 2017-2018 учебный год</vt:lpstr>
      <vt:lpstr>Результаты учебной деятельности</vt:lpstr>
      <vt:lpstr>Результаты ВПР</vt:lpstr>
      <vt:lpstr>Результаты ГИА - 9</vt:lpstr>
      <vt:lpstr>Результаты ГИА - 9</vt:lpstr>
      <vt:lpstr>Итоги ГИА - 9 </vt:lpstr>
      <vt:lpstr>Трудоустройство выпускников 9 классов </vt:lpstr>
      <vt:lpstr>Результаты ЕГЭ</vt:lpstr>
      <vt:lpstr>Результаты ЕГЭ</vt:lpstr>
      <vt:lpstr>81-100 баллов </vt:lpstr>
      <vt:lpstr>Итоги ГИА-11</vt:lpstr>
      <vt:lpstr>Трудоустройство выпускников 11 классов</vt:lpstr>
      <vt:lpstr>Международные школьные обмены</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Воспитательная работа</vt:lpstr>
      <vt:lpstr>Тема года – «Путешествия»</vt:lpstr>
      <vt:lpstr>Слайд 41</vt:lpstr>
      <vt:lpstr>Слайд 42</vt:lpstr>
      <vt:lpstr>Слайд 43</vt:lpstr>
      <vt:lpstr>Слайд 44</vt:lpstr>
      <vt:lpstr>Слайд 45</vt:lpstr>
      <vt:lpstr>Слайд 46</vt:lpstr>
      <vt:lpstr>Слайд 47</vt:lpstr>
      <vt:lpstr>Слайд 48</vt:lpstr>
      <vt:lpstr>Слайд 49</vt:lpstr>
      <vt:lpstr>Слайд 50</vt:lpstr>
    </vt:vector>
  </TitlesOfParts>
  <Company>Гимназия №3</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Киоск</dc:creator>
  <cp:lastModifiedBy>Киоск</cp:lastModifiedBy>
  <cp:revision>32</cp:revision>
  <dcterms:created xsi:type="dcterms:W3CDTF">2018-10-28T16:13:15Z</dcterms:created>
  <dcterms:modified xsi:type="dcterms:W3CDTF">2020-11-28T08:44:22Z</dcterms:modified>
</cp:coreProperties>
</file>