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9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0" r:id="rId3"/>
    <p:sldMasterId id="2147483702" r:id="rId4"/>
    <p:sldMasterId id="2147483714" r:id="rId5"/>
    <p:sldMasterId id="2147483726" r:id="rId6"/>
    <p:sldMasterId id="2147483786" r:id="rId7"/>
    <p:sldMasterId id="2147483798" r:id="rId8"/>
    <p:sldMasterId id="2147483822" r:id="rId9"/>
    <p:sldMasterId id="2147483834" r:id="rId10"/>
  </p:sldMasterIdLst>
  <p:notesMasterIdLst>
    <p:notesMasterId r:id="rId43"/>
  </p:notesMasterIdLst>
  <p:sldIdLst>
    <p:sldId id="256" r:id="rId11"/>
    <p:sldId id="277" r:id="rId12"/>
    <p:sldId id="279" r:id="rId13"/>
    <p:sldId id="278" r:id="rId14"/>
    <p:sldId id="282" r:id="rId15"/>
    <p:sldId id="283" r:id="rId16"/>
    <p:sldId id="290" r:id="rId17"/>
    <p:sldId id="292" r:id="rId18"/>
    <p:sldId id="293" r:id="rId19"/>
    <p:sldId id="297" r:id="rId20"/>
    <p:sldId id="298" r:id="rId21"/>
    <p:sldId id="300" r:id="rId22"/>
    <p:sldId id="313" r:id="rId23"/>
    <p:sldId id="257" r:id="rId24"/>
    <p:sldId id="258" r:id="rId25"/>
    <p:sldId id="259" r:id="rId26"/>
    <p:sldId id="260" r:id="rId27"/>
    <p:sldId id="262" r:id="rId28"/>
    <p:sldId id="261" r:id="rId29"/>
    <p:sldId id="265" r:id="rId30"/>
    <p:sldId id="271" r:id="rId31"/>
    <p:sldId id="270" r:id="rId32"/>
    <p:sldId id="272" r:id="rId33"/>
    <p:sldId id="273" r:id="rId34"/>
    <p:sldId id="274" r:id="rId35"/>
    <p:sldId id="268" r:id="rId36"/>
    <p:sldId id="276" r:id="rId37"/>
    <p:sldId id="302" r:id="rId38"/>
    <p:sldId id="304" r:id="rId39"/>
    <p:sldId id="308" r:id="rId40"/>
    <p:sldId id="309" r:id="rId41"/>
    <p:sldId id="312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да, всегда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2020-21</c:v>
                </c:pt>
                <c:pt idx="1">
                  <c:v>2019-20</c:v>
                </c:pt>
                <c:pt idx="2">
                  <c:v>2018-19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256</c:v>
                </c:pt>
                <c:pt idx="1">
                  <c:v>211</c:v>
                </c:pt>
                <c:pt idx="2">
                  <c:v>124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да, но не во всем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2020-21</c:v>
                </c:pt>
                <c:pt idx="1">
                  <c:v>2019-20</c:v>
                </c:pt>
                <c:pt idx="2">
                  <c:v>2018-19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211</c:v>
                </c:pt>
                <c:pt idx="1">
                  <c:v>246</c:v>
                </c:pt>
                <c:pt idx="2">
                  <c:v>250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нет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2020-21</c:v>
                </c:pt>
                <c:pt idx="1">
                  <c:v>2019-20</c:v>
                </c:pt>
                <c:pt idx="2">
                  <c:v>2018-19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42</c:v>
                </c:pt>
                <c:pt idx="1">
                  <c:v>11</c:v>
                </c:pt>
                <c:pt idx="2">
                  <c:v>47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затруднились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2020-21</c:v>
                </c:pt>
                <c:pt idx="1">
                  <c:v>2019-20</c:v>
                </c:pt>
                <c:pt idx="2">
                  <c:v>2018-19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70</c:v>
                </c:pt>
                <c:pt idx="1">
                  <c:v>39</c:v>
                </c:pt>
                <c:pt idx="2">
                  <c:v>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55"/>
        <c:axId val="146414208"/>
        <c:axId val="146416000"/>
      </c:barChart>
      <c:catAx>
        <c:axId val="146414208"/>
        <c:scaling>
          <c:orientation val="minMax"/>
        </c:scaling>
        <c:delete val="0"/>
        <c:axPos val="b"/>
        <c:majorTickMark val="out"/>
        <c:minorTickMark val="none"/>
        <c:tickLblPos val="nextTo"/>
        <c:crossAx val="146416000"/>
        <c:crosses val="autoZero"/>
        <c:auto val="1"/>
        <c:lblAlgn val="ctr"/>
        <c:lblOffset val="100"/>
        <c:noMultiLvlLbl val="0"/>
      </c:catAx>
      <c:valAx>
        <c:axId val="1464160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6414208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endParaRPr lang="ru-RU"/>
          </a:p>
        </c:txPr>
      </c:legendEntry>
      <c:layout/>
      <c:overlay val="0"/>
      <c:txPr>
        <a:bodyPr/>
        <a:lstStyle/>
        <a:p>
          <a:pPr>
            <a:defRPr>
              <a:solidFill>
                <a:schemeClr val="accent2">
                  <a:lumMod val="75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7F0E71-FE12-4D03-A7D5-569FB765BFD7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EA080B-4A1E-49A9-ABD0-D78018B9A9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616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обязательным предметам сдали ЕГЭ: русский язык – 100% обучающихся. Средний балл в 2021  году по русскому языку – 84, по математике (профильный уровень) – 71, что значительно выше, чем в 2020 году. Не преодолел порог 1 человек по математике.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сравнению с 2020 годом результаты ЕГЭ улучшились по большинству предметов, особенно по русскому языку (на 2 балла), математике (на 3 балла), физике (на 5 баллов), химии (на 6 баллов), информатике (на 4 балла), географии (на 3 балла).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1CADE-3093-4545-AEA4-A69A4FF14F5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637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протяжении последних лет у выпускников гимназии наиболее востребованным предметом по выбору остается обществознание, увеличилось количество сдававших физику, биологию, химию, литературу.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2021 году в МОУ «Гимназия № 3» выпускники освоили программы профильного обучения по 4 направлениям: социально-экономическое, гуманитарное, технологическое, естественно-научное. Все выпускники выбирали предметы на ЕГЭ в соответствии с профилем обучения. Результаты ЕГЭ по профильным предметам соответствуют ожиданиям.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1CADE-3093-4545-AEA4-A69A4FF14F59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840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1CADE-3093-4545-AEA4-A69A4FF14F59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713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dirty="0" smtClean="0"/>
              <a:t>– подготовка к профильному обучению и правильному профессиональному выбору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60FCE-A66B-4C50-A63F-80A82DAA1FC5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374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77046-E159-4E9F-911C-070EE37D6CB8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1E303-8DFB-4324-9C54-FDFDE4EEAD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505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77046-E159-4E9F-911C-070EE37D6CB8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1E303-8DFB-4324-9C54-FDFDE4EEAD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83534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9CB4C-FE9F-4CA7-9723-FFFBDBC8457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DB8D9-659A-4F79-832C-FAC3FCA815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70973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9CB4C-FE9F-4CA7-9723-FFFBDBC8457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DB8D9-659A-4F79-832C-FAC3FCA815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15442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9CB4C-FE9F-4CA7-9723-FFFBDBC8457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DB8D9-659A-4F79-832C-FAC3FCA815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4679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9CB4C-FE9F-4CA7-9723-FFFBDBC8457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DB8D9-659A-4F79-832C-FAC3FCA815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98242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9CB4C-FE9F-4CA7-9723-FFFBDBC8457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DB8D9-659A-4F79-832C-FAC3FCA815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86657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9CB4C-FE9F-4CA7-9723-FFFBDBC8457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DB8D9-659A-4F79-832C-FAC3FCA815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75967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9CB4C-FE9F-4CA7-9723-FFFBDBC8457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DB8D9-659A-4F79-832C-FAC3FCA815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49379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9CB4C-FE9F-4CA7-9723-FFFBDBC8457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DB8D9-659A-4F79-832C-FAC3FCA815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73902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9CB4C-FE9F-4CA7-9723-FFFBDBC8457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DB8D9-659A-4F79-832C-FAC3FCA815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39829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9CB4C-FE9F-4CA7-9723-FFFBDBC8457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DB8D9-659A-4F79-832C-FAC3FCA815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802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77046-E159-4E9F-911C-070EE37D6CB8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1E303-8DFB-4324-9C54-FDFDE4EEAD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56929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9CB4C-FE9F-4CA7-9723-FFFBDBC8457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DB8D9-659A-4F79-832C-FAC3FCA815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8045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9CB4C-FE9F-4CA7-9723-FFFBDBC8457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DB8D9-659A-4F79-832C-FAC3FCA815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31789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9CB4C-FE9F-4CA7-9723-FFFBDBC8457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DB8D9-659A-4F79-832C-FAC3FCA815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90984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9CB4C-FE9F-4CA7-9723-FFFBDBC8457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DB8D9-659A-4F79-832C-FAC3FCA815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21205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9CB4C-FE9F-4CA7-9723-FFFBDBC8457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DB8D9-659A-4F79-832C-FAC3FCA815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49734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9CB4C-FE9F-4CA7-9723-FFFBDBC8457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DB8D9-659A-4F79-832C-FAC3FCA815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25131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9CB4C-FE9F-4CA7-9723-FFFBDBC8457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DB8D9-659A-4F79-832C-FAC3FCA815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608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2"/>
            <a:ext cx="9144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2099733"/>
            <a:ext cx="6619244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4777380"/>
            <a:ext cx="6619244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443218" y="1830324"/>
            <a:ext cx="990599" cy="2285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E700B27-DE4C-4B9E-BB11-B9027034A00F}" type="datetimeFigureOut">
              <a:rPr lang="en-US" dirty="0">
                <a:solidFill>
                  <a:prstClr val="white"/>
                </a:solidFill>
              </a:rPr>
              <a:pPr/>
              <a:t>12/14/2021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237220" y="3264921"/>
            <a:ext cx="3859795" cy="2286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3257" y="292609"/>
            <a:ext cx="62864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3777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dirty="0">
                <a:solidFill>
                  <a:srgbClr val="ACD433"/>
                </a:solidFill>
              </a:rPr>
              <a:pPr/>
              <a:t>12/14/2021</a:t>
            </a:fld>
            <a:endParaRPr lang="en-US" dirty="0">
              <a:solidFill>
                <a:srgbClr val="ACD4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ACD433"/>
                </a:solidFill>
              </a:rPr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7323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2"/>
            <a:ext cx="9144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677645"/>
            <a:ext cx="3263267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71669" y="2677645"/>
            <a:ext cx="2816534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dirty="0">
                <a:solidFill>
                  <a:srgbClr val="ACD433"/>
                </a:solidFill>
              </a:rPr>
              <a:pPr/>
              <a:t>12/14/2021</a:t>
            </a:fld>
            <a:endParaRPr lang="en-US" dirty="0">
              <a:solidFill>
                <a:srgbClr val="ACD4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ACD433"/>
                </a:solidFill>
              </a:rPr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3817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215" y="2603501"/>
            <a:ext cx="3618869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6535" y="2603500"/>
            <a:ext cx="361886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dirty="0">
                <a:solidFill>
                  <a:srgbClr val="ACD433"/>
                </a:solidFill>
              </a:rPr>
              <a:pPr/>
              <a:t>12/14/2021</a:t>
            </a:fld>
            <a:endParaRPr lang="en-US" dirty="0">
              <a:solidFill>
                <a:srgbClr val="ACD43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ACD433"/>
                </a:solidFill>
              </a:rPr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3509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2603500"/>
            <a:ext cx="36188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215" y="3179763"/>
            <a:ext cx="3618869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6535" y="2603500"/>
            <a:ext cx="361886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6533" y="3179763"/>
            <a:ext cx="3618869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dirty="0">
                <a:solidFill>
                  <a:srgbClr val="ACD433"/>
                </a:solidFill>
              </a:rPr>
              <a:pPr/>
              <a:t>12/14/2021</a:t>
            </a:fld>
            <a:endParaRPr lang="en-US" dirty="0">
              <a:solidFill>
                <a:srgbClr val="ACD43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ACD433"/>
                </a:solidFill>
              </a:rPr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4637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dirty="0">
                <a:solidFill>
                  <a:srgbClr val="ACD433"/>
                </a:solidFill>
              </a:rPr>
              <a:pPr/>
              <a:t>12/14/2021</a:t>
            </a:fld>
            <a:endParaRPr lang="en-US" dirty="0">
              <a:solidFill>
                <a:srgbClr val="ACD43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ACD433"/>
                </a:solidFill>
              </a:rPr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9586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dirty="0">
                <a:solidFill>
                  <a:srgbClr val="ACD433"/>
                </a:solidFill>
              </a:rPr>
              <a:pPr/>
              <a:t>12/14/2021</a:t>
            </a:fld>
            <a:endParaRPr lang="en-US" dirty="0">
              <a:solidFill>
                <a:srgbClr val="ACD43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ACD433"/>
                </a:solidFill>
              </a:rPr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3967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2"/>
            <a:ext cx="9144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295400"/>
            <a:ext cx="209486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5860" y="1447800"/>
            <a:ext cx="3892549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216" y="2895601"/>
            <a:ext cx="2094869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dirty="0">
                <a:solidFill>
                  <a:srgbClr val="ACD433"/>
                </a:solidFill>
              </a:rPr>
              <a:pPr/>
              <a:t>12/14/2021</a:t>
            </a:fld>
            <a:endParaRPr lang="en-US" dirty="0">
              <a:solidFill>
                <a:srgbClr val="ACD43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ACD433"/>
                </a:solidFill>
              </a:rPr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726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77046-E159-4E9F-911C-070EE37D6CB8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1E303-8DFB-4324-9C54-FDFDE4EEAD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3341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2"/>
            <a:ext cx="9144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693332"/>
            <a:ext cx="2895195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10903" y="1143000"/>
            <a:ext cx="242039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216" y="3657600"/>
            <a:ext cx="2894409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dirty="0">
                <a:solidFill>
                  <a:srgbClr val="ACD433"/>
                </a:solidFill>
              </a:rPr>
              <a:pPr/>
              <a:t>12/14/2021</a:t>
            </a:fld>
            <a:endParaRPr lang="en-US" dirty="0">
              <a:solidFill>
                <a:srgbClr val="ACD43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ACD433"/>
                </a:solidFill>
              </a:rPr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6796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2"/>
            <a:ext cx="9144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4966674"/>
            <a:ext cx="6619243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685800"/>
            <a:ext cx="661924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217" y="5536665"/>
            <a:ext cx="6619242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4739-9812-4A9F-890D-2AD6BA5F6EE8}" type="datetimeFigureOut">
              <a:rPr lang="en-US" dirty="0">
                <a:solidFill>
                  <a:srgbClr val="ACD433"/>
                </a:solidFill>
              </a:rPr>
              <a:pPr/>
              <a:t>12/14/2021</a:t>
            </a:fld>
            <a:endParaRPr lang="en-US" dirty="0">
              <a:solidFill>
                <a:srgbClr val="ACD43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ACD433"/>
                </a:solidFill>
              </a:rPr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061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2"/>
            <a:ext cx="9144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063416"/>
            <a:ext cx="6619244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543300"/>
            <a:ext cx="6619244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5AC5-A3F8-44AA-BA8F-596CDCC976D3}" type="datetimeFigureOut">
              <a:rPr lang="en-US" dirty="0">
                <a:solidFill>
                  <a:srgbClr val="ACD433"/>
                </a:solidFill>
              </a:rPr>
              <a:pPr/>
              <a:t>12/14/2021</a:t>
            </a:fld>
            <a:endParaRPr lang="en-US" dirty="0">
              <a:solidFill>
                <a:srgbClr val="ACD4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ACD433"/>
                </a:solidFill>
              </a:rPr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9603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2"/>
            <a:ext cx="9144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7289579" y="2631815"/>
            <a:ext cx="6014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defTabSz="457200"/>
            <a:r>
              <a:rPr lang="en-US" sz="9600" dirty="0">
                <a:solidFill>
                  <a:srgbClr val="ACD433"/>
                </a:solidFill>
              </a:rPr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3721" y="591093"/>
            <a:ext cx="6014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defTabSz="457200"/>
            <a:r>
              <a:rPr lang="en-US" sz="9600" dirty="0">
                <a:solidFill>
                  <a:srgbClr val="ACD433"/>
                </a:solidFill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6408" y="980517"/>
            <a:ext cx="6340430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459459" y="3678766"/>
            <a:ext cx="579432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4350657"/>
            <a:ext cx="6619244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B183-A821-4095-A363-9EC968635539}" type="datetimeFigureOut">
              <a:rPr lang="en-US" dirty="0">
                <a:solidFill>
                  <a:srgbClr val="ACD433"/>
                </a:solidFill>
              </a:rPr>
              <a:pPr/>
              <a:t>12/14/2021</a:t>
            </a:fld>
            <a:endParaRPr lang="en-US" dirty="0">
              <a:solidFill>
                <a:srgbClr val="ACD4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ACD433"/>
                </a:solidFill>
              </a:rPr>
              <a:t>
             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6330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2"/>
            <a:ext cx="9144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2370667"/>
            <a:ext cx="6619245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5033068"/>
            <a:ext cx="6619244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1B4-0AA5-45E6-B2E6-5FA4078AEBCF}" type="datetimeFigureOut">
              <a:rPr lang="en-US" dirty="0">
                <a:solidFill>
                  <a:srgbClr val="ACD433"/>
                </a:solidFill>
              </a:rPr>
              <a:pPr/>
              <a:t>12/14/2021</a:t>
            </a:fld>
            <a:endParaRPr lang="en-US" dirty="0">
              <a:solidFill>
                <a:srgbClr val="ACD4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ACD433"/>
                </a:solidFill>
              </a:rPr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4181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2617299"/>
            <a:ext cx="23468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216" y="3193561"/>
            <a:ext cx="2346876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4541" y="2603502"/>
            <a:ext cx="235903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4541" y="3193562"/>
            <a:ext cx="2359035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15025" y="2617300"/>
            <a:ext cx="2370772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15026" y="3193562"/>
            <a:ext cx="237353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3302978" y="2569634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829301" y="2569634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335C-0450-40D7-8612-B3203BED4F28}" type="datetimeFigureOut">
              <a:rPr lang="en-US" dirty="0">
                <a:solidFill>
                  <a:srgbClr val="ACD433"/>
                </a:solidFill>
              </a:rPr>
              <a:pPr/>
              <a:t>12/14/2021</a:t>
            </a:fld>
            <a:endParaRPr lang="en-US" dirty="0">
              <a:solidFill>
                <a:srgbClr val="ACD43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ACD433"/>
                </a:solidFill>
              </a:rPr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9505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5" y="4532845"/>
            <a:ext cx="228782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00914" y="2603500"/>
            <a:ext cx="201843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215" y="5109108"/>
            <a:ext cx="228782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9403" y="4532846"/>
            <a:ext cx="2285075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61348" y="2603500"/>
            <a:ext cx="201843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6649" y="5184002"/>
            <a:ext cx="2287829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7575" y="4532847"/>
            <a:ext cx="2287829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22273" y="2603500"/>
            <a:ext cx="201843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87576" y="5184001"/>
            <a:ext cx="2287828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1115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51429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A105-2A1C-4284-B4EA-07CF89B1A393}" type="datetimeFigureOut">
              <a:rPr lang="en-US" dirty="0">
                <a:solidFill>
                  <a:srgbClr val="ACD433"/>
                </a:solidFill>
              </a:rPr>
              <a:pPr/>
              <a:t>12/14/2021</a:t>
            </a:fld>
            <a:endParaRPr lang="en-US" dirty="0">
              <a:solidFill>
                <a:srgbClr val="ACD43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ACD433"/>
                </a:solidFill>
              </a:rPr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3856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973668"/>
            <a:ext cx="6619245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dirty="0">
                <a:solidFill>
                  <a:srgbClr val="ACD433"/>
                </a:solidFill>
              </a:rPr>
              <a:pPr/>
              <a:t>12/14/2021</a:t>
            </a:fld>
            <a:endParaRPr lang="en-US" dirty="0">
              <a:solidFill>
                <a:srgbClr val="ACD4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ACD433"/>
                </a:solidFill>
              </a:rPr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6172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2"/>
            <a:ext cx="9144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2567" y="1278468"/>
            <a:ext cx="1060450" cy="4748589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15" y="1278468"/>
            <a:ext cx="4685660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dirty="0">
                <a:solidFill>
                  <a:srgbClr val="ACD433"/>
                </a:solidFill>
              </a:rPr>
              <a:pPr/>
              <a:t>12/14/2021</a:t>
            </a:fld>
            <a:endParaRPr lang="en-US" dirty="0">
              <a:solidFill>
                <a:srgbClr val="ACD4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ACD433"/>
                </a:solidFill>
              </a:rPr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9742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AE201-6D7C-4ACA-A56D-9790C68B3F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4A8BA-9A00-432F-93C0-76B7567FCA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78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77046-E159-4E9F-911C-070EE37D6CB8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1E303-8DFB-4324-9C54-FDFDE4EEAD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8835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AE201-6D7C-4ACA-A56D-9790C68B3F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4A8BA-9A00-432F-93C0-76B7567FCA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1668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AE201-6D7C-4ACA-A56D-9790C68B3F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4A8BA-9A00-432F-93C0-76B7567FCA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1032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AE201-6D7C-4ACA-A56D-9790C68B3F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4A8BA-9A00-432F-93C0-76B7567FCA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8218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AE201-6D7C-4ACA-A56D-9790C68B3F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4A8BA-9A00-432F-93C0-76B7567FCA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7757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AE201-6D7C-4ACA-A56D-9790C68B3F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4A8BA-9A00-432F-93C0-76B7567FCA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761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AE201-6D7C-4ACA-A56D-9790C68B3F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4A8BA-9A00-432F-93C0-76B7567FCA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952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AE201-6D7C-4ACA-A56D-9790C68B3F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4A8BA-9A00-432F-93C0-76B7567FCA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9228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AE201-6D7C-4ACA-A56D-9790C68B3F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4A8BA-9A00-432F-93C0-76B7567FCA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8817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AE201-6D7C-4ACA-A56D-9790C68B3F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4A8BA-9A00-432F-93C0-76B7567FCA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7286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AE201-6D7C-4ACA-A56D-9790C68B3F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4A8BA-9A00-432F-93C0-76B7567FCA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102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77046-E159-4E9F-911C-070EE37D6CB8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1E303-8DFB-4324-9C54-FDFDE4EEAD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7125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AE201-6D7C-4ACA-A56D-9790C68B3F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4A8BA-9A00-432F-93C0-76B7567FCA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836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AE201-6D7C-4ACA-A56D-9790C68B3F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4A8BA-9A00-432F-93C0-76B7567FCA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7584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AE201-6D7C-4ACA-A56D-9790C68B3F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4A8BA-9A00-432F-93C0-76B7567FCA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3878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AE201-6D7C-4ACA-A56D-9790C68B3F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4A8BA-9A00-432F-93C0-76B7567FCA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3998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AE201-6D7C-4ACA-A56D-9790C68B3F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4A8BA-9A00-432F-93C0-76B7567FCA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6233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AE201-6D7C-4ACA-A56D-9790C68B3F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4A8BA-9A00-432F-93C0-76B7567FCA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0039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AE201-6D7C-4ACA-A56D-9790C68B3F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4A8BA-9A00-432F-93C0-76B7567FCA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4300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AE201-6D7C-4ACA-A56D-9790C68B3F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4A8BA-9A00-432F-93C0-76B7567FCA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72555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AE201-6D7C-4ACA-A56D-9790C68B3F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4A8BA-9A00-432F-93C0-76B7567FCA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1618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AE201-6D7C-4ACA-A56D-9790C68B3F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4A8BA-9A00-432F-93C0-76B7567FCA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187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77046-E159-4E9F-911C-070EE37D6CB8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1E303-8DFB-4324-9C54-FDFDE4EEAD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06514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AE201-6D7C-4ACA-A56D-9790C68B3F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4A8BA-9A00-432F-93C0-76B7567FCA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917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AE201-6D7C-4ACA-A56D-9790C68B3F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4A8BA-9A00-432F-93C0-76B7567FCA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0291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AE201-6D7C-4ACA-A56D-9790C68B3F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4A8BA-9A00-432F-93C0-76B7567FCA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0617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AE201-6D7C-4ACA-A56D-9790C68B3F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4A8BA-9A00-432F-93C0-76B7567FCA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7680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AE201-6D7C-4ACA-A56D-9790C68B3F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4A8BA-9A00-432F-93C0-76B7567FCA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6595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AE201-6D7C-4ACA-A56D-9790C68B3F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4A8BA-9A00-432F-93C0-76B7567FCA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7110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AE201-6D7C-4ACA-A56D-9790C68B3F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4A8BA-9A00-432F-93C0-76B7567FCA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1363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AE201-6D7C-4ACA-A56D-9790C68B3F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4A8BA-9A00-432F-93C0-76B7567FCA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58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AE201-6D7C-4ACA-A56D-9790C68B3F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4A8BA-9A00-432F-93C0-76B7567FCA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28441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AE201-6D7C-4ACA-A56D-9790C68B3F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4A8BA-9A00-432F-93C0-76B7567FCA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183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77046-E159-4E9F-911C-070EE37D6CB8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1E303-8DFB-4324-9C54-FDFDE4EEAD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85438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AE201-6D7C-4ACA-A56D-9790C68B3F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4A8BA-9A00-432F-93C0-76B7567FCA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53381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AE201-6D7C-4ACA-A56D-9790C68B3F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4A8BA-9A00-432F-93C0-76B7567FCA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2275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AE201-6D7C-4ACA-A56D-9790C68B3F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4A8BA-9A00-432F-93C0-76B7567FCA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92500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AE201-6D7C-4ACA-A56D-9790C68B3F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4A8BA-9A00-432F-93C0-76B7567FCA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03081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AE201-6D7C-4ACA-A56D-9790C68B3F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4A8BA-9A00-432F-93C0-76B7567FCA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62476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AE201-6D7C-4ACA-A56D-9790C68B3F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4A8BA-9A00-432F-93C0-76B7567FCA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15960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AE201-6D7C-4ACA-A56D-9790C68B3F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4A8BA-9A00-432F-93C0-76B7567FCA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52451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AE201-6D7C-4ACA-A56D-9790C68B3F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4A8BA-9A00-432F-93C0-76B7567FCA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12387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AE201-6D7C-4ACA-A56D-9790C68B3F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4A8BA-9A00-432F-93C0-76B7567FCA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92699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AE201-6D7C-4ACA-A56D-9790C68B3F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4A8BA-9A00-432F-93C0-76B7567FCA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163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77046-E159-4E9F-911C-070EE37D6CB8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1E303-8DFB-4324-9C54-FDFDE4EEAD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66563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AE201-6D7C-4ACA-A56D-9790C68B3F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4A8BA-9A00-432F-93C0-76B7567FCA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21600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AE201-6D7C-4ACA-A56D-9790C68B3F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4A8BA-9A00-432F-93C0-76B7567FCA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88366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AE201-6D7C-4ACA-A56D-9790C68B3F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4A8BA-9A00-432F-93C0-76B7567FCA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58943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9CB4C-FE9F-4CA7-9723-FFFBDBC8457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DB8D9-659A-4F79-832C-FAC3FCA815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42461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9CB4C-FE9F-4CA7-9723-FFFBDBC8457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DB8D9-659A-4F79-832C-FAC3FCA815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14758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9CB4C-FE9F-4CA7-9723-FFFBDBC8457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DB8D9-659A-4F79-832C-FAC3FCA815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67570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9CB4C-FE9F-4CA7-9723-FFFBDBC8457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DB8D9-659A-4F79-832C-FAC3FCA815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91091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9CB4C-FE9F-4CA7-9723-FFFBDBC8457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DB8D9-659A-4F79-832C-FAC3FCA815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84421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9CB4C-FE9F-4CA7-9723-FFFBDBC8457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DB8D9-659A-4F79-832C-FAC3FCA815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02353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9CB4C-FE9F-4CA7-9723-FFFBDBC8457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DB8D9-659A-4F79-832C-FAC3FCA815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580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77046-E159-4E9F-911C-070EE37D6CB8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1E303-8DFB-4324-9C54-FDFDE4EEAD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93377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9CB4C-FE9F-4CA7-9723-FFFBDBC8457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DB8D9-659A-4F79-832C-FAC3FCA815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41251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9CB4C-FE9F-4CA7-9723-FFFBDBC8457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DB8D9-659A-4F79-832C-FAC3FCA815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81651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9CB4C-FE9F-4CA7-9723-FFFBDBC8457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DB8D9-659A-4F79-832C-FAC3FCA815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10384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9CB4C-FE9F-4CA7-9723-FFFBDBC8457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DB8D9-659A-4F79-832C-FAC3FCA815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91212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9CB4C-FE9F-4CA7-9723-FFFBDBC8457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DB8D9-659A-4F79-832C-FAC3FCA815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07151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9CB4C-FE9F-4CA7-9723-FFFBDBC8457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DB8D9-659A-4F79-832C-FAC3FCA815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14320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9CB4C-FE9F-4CA7-9723-FFFBDBC8457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DB8D9-659A-4F79-832C-FAC3FCA815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63605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9CB4C-FE9F-4CA7-9723-FFFBDBC8457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DB8D9-659A-4F79-832C-FAC3FCA815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67159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9CB4C-FE9F-4CA7-9723-FFFBDBC8457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DB8D9-659A-4F79-832C-FAC3FCA815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8655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9CB4C-FE9F-4CA7-9723-FFFBDBC8457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DB8D9-659A-4F79-832C-FAC3FCA815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981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77046-E159-4E9F-911C-070EE37D6CB8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1E303-8DFB-4324-9C54-FDFDE4EEAD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46771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9CB4C-FE9F-4CA7-9723-FFFBDBC8457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DB8D9-659A-4F79-832C-FAC3FCA815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33718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9CB4C-FE9F-4CA7-9723-FFFBDBC8457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DB8D9-659A-4F79-832C-FAC3FCA815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60269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9CB4C-FE9F-4CA7-9723-FFFBDBC8457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DB8D9-659A-4F79-832C-FAC3FCA815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28716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9CB4C-FE9F-4CA7-9723-FFFBDBC8457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DB8D9-659A-4F79-832C-FAC3FCA815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85284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9CB4C-FE9F-4CA7-9723-FFFBDBC8457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DB8D9-659A-4F79-832C-FAC3FCA815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92767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9CB4C-FE9F-4CA7-9723-FFFBDBC8457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DB8D9-659A-4F79-832C-FAC3FCA815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97689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9CB4C-FE9F-4CA7-9723-FFFBDBC8457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DB8D9-659A-4F79-832C-FAC3FCA815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67578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9CB4C-FE9F-4CA7-9723-FFFBDBC8457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DB8D9-659A-4F79-832C-FAC3FCA815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64347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9CB4C-FE9F-4CA7-9723-FFFBDBC8457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DB8D9-659A-4F79-832C-FAC3FCA815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90340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9CB4C-FE9F-4CA7-9723-FFFBDBC8457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DB8D9-659A-4F79-832C-FAC3FCA815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980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77046-E159-4E9F-911C-070EE37D6CB8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1E303-8DFB-4324-9C54-FDFDE4EEAD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464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9CB4C-FE9F-4CA7-9723-FFFBDBC8457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DB8D9-659A-4F79-832C-FAC3FCA815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846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2"/>
            <a:ext cx="9144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215" y="973668"/>
            <a:ext cx="6571060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2603500"/>
            <a:ext cx="6571059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88204" y="6394062"/>
            <a:ext cx="74294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pPr defTabSz="457200"/>
            <a:fld id="{7E0D914D-B099-4142-A885-11F276715148}" type="datetimeFigureOut">
              <a:rPr lang="en-US" dirty="0">
                <a:solidFill>
                  <a:srgbClr val="ACD433"/>
                </a:solidFill>
              </a:rPr>
              <a:pPr defTabSz="457200"/>
              <a:t>12/14/2021</a:t>
            </a:fld>
            <a:endParaRPr lang="en-US" dirty="0">
              <a:solidFill>
                <a:srgbClr val="ACD4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6269" y="6391839"/>
            <a:ext cx="2894846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pPr defTabSz="457200"/>
            <a:r>
              <a:rPr lang="en-US" dirty="0">
                <a:solidFill>
                  <a:srgbClr val="ACD433"/>
                </a:solidFill>
              </a:rPr>
              <a:t>
            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4406" y="295730"/>
            <a:ext cx="62864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pPr defTabSz="457200"/>
            <a:fld id="{D57F1E4F-1CFF-5643-939E-217C01CDF565}" type="slidenum">
              <a:rPr lang="en-US" dirty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690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AE201-6D7C-4ACA-A56D-9790C68B3F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4A8BA-9A00-432F-93C0-76B7567FCA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219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AE201-6D7C-4ACA-A56D-9790C68B3F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4A8BA-9A00-432F-93C0-76B7567FCA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817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AE201-6D7C-4ACA-A56D-9790C68B3F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4A8BA-9A00-432F-93C0-76B7567FCA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038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AE201-6D7C-4ACA-A56D-9790C68B3F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4A8BA-9A00-432F-93C0-76B7567FCA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011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9CB4C-FE9F-4CA7-9723-FFFBDBC8457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DB8D9-659A-4F79-832C-FAC3FCA815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62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9CB4C-FE9F-4CA7-9723-FFFBDBC8457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DB8D9-659A-4F79-832C-FAC3FCA815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454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9CB4C-FE9F-4CA7-9723-FFFBDBC8457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DB8D9-659A-4F79-832C-FAC3FCA815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000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Публичный отчёт о результатах деятельности МОУ </a:t>
            </a:r>
            <a:br>
              <a:rPr lang="ru-RU" b="1" dirty="0" smtClean="0"/>
            </a:br>
            <a:r>
              <a:rPr lang="ru-RU" b="1" dirty="0" smtClean="0"/>
              <a:t>«Гимназия № 3»</a:t>
            </a:r>
            <a:br>
              <a:rPr lang="ru-RU" b="1" dirty="0" smtClean="0"/>
            </a:br>
            <a:r>
              <a:rPr lang="ru-RU" b="1" dirty="0" smtClean="0"/>
              <a:t> в 2020-2021 учебном году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81128"/>
            <a:ext cx="6400800" cy="1800200"/>
          </a:xfrm>
        </p:spPr>
        <p:txBody>
          <a:bodyPr/>
          <a:lstStyle/>
          <a:p>
            <a:pPr algn="r"/>
            <a:r>
              <a:rPr lang="ru-RU" b="1" dirty="0" smtClean="0">
                <a:solidFill>
                  <a:schemeClr val="tx2"/>
                </a:solidFill>
              </a:rPr>
              <a:t>Т. </a:t>
            </a:r>
            <a:r>
              <a:rPr lang="ru-RU" b="1" dirty="0" err="1" smtClean="0">
                <a:solidFill>
                  <a:schemeClr val="tx2"/>
                </a:solidFill>
              </a:rPr>
              <a:t>А.Табунова</a:t>
            </a:r>
            <a:r>
              <a:rPr lang="ru-RU" b="1" dirty="0" smtClean="0">
                <a:solidFill>
                  <a:schemeClr val="tx2"/>
                </a:solidFill>
              </a:rPr>
              <a:t>,</a:t>
            </a:r>
          </a:p>
          <a:p>
            <a:pPr algn="r"/>
            <a:r>
              <a:rPr lang="ru-RU" b="1" dirty="0" smtClean="0">
                <a:solidFill>
                  <a:schemeClr val="tx2"/>
                </a:solidFill>
              </a:rPr>
              <a:t>директор</a:t>
            </a:r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835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6214" y="620688"/>
            <a:ext cx="7810241" cy="1059944"/>
          </a:xfrm>
        </p:spPr>
        <p:txBody>
          <a:bodyPr/>
          <a:lstStyle/>
          <a:p>
            <a:pPr algn="ctr"/>
            <a:r>
              <a:rPr lang="ru-RU" sz="4000" dirty="0">
                <a:solidFill>
                  <a:prstClr val="white"/>
                </a:solidFill>
                <a:latin typeface="Calibri"/>
              </a:rPr>
              <a:t>Трудоустройство выпускников </a:t>
            </a:r>
            <a:br>
              <a:rPr lang="ru-RU" sz="4000" dirty="0">
                <a:solidFill>
                  <a:prstClr val="white"/>
                </a:solidFill>
                <a:latin typeface="Calibri"/>
              </a:rPr>
            </a:br>
            <a:r>
              <a:rPr lang="ru-RU" sz="4000" dirty="0">
                <a:solidFill>
                  <a:prstClr val="white"/>
                </a:solidFill>
                <a:latin typeface="Calibri"/>
              </a:rPr>
              <a:t>11 классов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603500"/>
            <a:ext cx="7992888" cy="3416300"/>
          </a:xfrm>
        </p:spPr>
        <p:txBody>
          <a:bodyPr>
            <a:normAutofit fontScale="77500" lnSpcReduction="20000"/>
          </a:bodyPr>
          <a:lstStyle/>
          <a:p>
            <a:pPr lvl="0" defTabSz="914400">
              <a:spcBef>
                <a:spcPct val="20000"/>
              </a:spcBef>
              <a:buClrTx/>
              <a:buSzTx/>
              <a:buFont typeface="Arial" pitchFamily="34" charset="0"/>
              <a:buChar char="•"/>
            </a:pPr>
            <a:r>
              <a:rPr lang="ru-RU" sz="3000" dirty="0">
                <a:solidFill>
                  <a:prstClr val="black"/>
                </a:solidFill>
                <a:latin typeface="Calibri"/>
              </a:rPr>
              <a:t>ЯГПУ им. К.Д. Ушинского – 11 чел., </a:t>
            </a:r>
          </a:p>
          <a:p>
            <a:pPr lvl="0" defTabSz="914400">
              <a:spcBef>
                <a:spcPct val="20000"/>
              </a:spcBef>
              <a:buClrTx/>
              <a:buSzTx/>
              <a:buFont typeface="Arial" pitchFamily="34" charset="0"/>
              <a:buChar char="•"/>
            </a:pPr>
            <a:r>
              <a:rPr lang="ru-RU" sz="3000" dirty="0" err="1">
                <a:solidFill>
                  <a:prstClr val="black"/>
                </a:solidFill>
                <a:latin typeface="Calibri"/>
              </a:rPr>
              <a:t>ЯрГУ</a:t>
            </a:r>
            <a:r>
              <a:rPr lang="ru-RU" sz="3000" dirty="0">
                <a:solidFill>
                  <a:prstClr val="black"/>
                </a:solidFill>
                <a:latin typeface="Calibri"/>
              </a:rPr>
              <a:t> им. П.Г. Демидова – 21 чел., </a:t>
            </a:r>
          </a:p>
          <a:p>
            <a:pPr lvl="0" defTabSz="914400">
              <a:spcBef>
                <a:spcPct val="20000"/>
              </a:spcBef>
              <a:buClrTx/>
              <a:buSzTx/>
              <a:buFont typeface="Arial" pitchFamily="34" charset="0"/>
              <a:buChar char="•"/>
            </a:pPr>
            <a:r>
              <a:rPr lang="ru-RU" sz="3000" dirty="0">
                <a:solidFill>
                  <a:prstClr val="black"/>
                </a:solidFill>
                <a:latin typeface="Calibri"/>
              </a:rPr>
              <a:t>ЯГТУ – 3 чел., </a:t>
            </a:r>
          </a:p>
          <a:p>
            <a:pPr lvl="0" defTabSz="914400">
              <a:spcBef>
                <a:spcPct val="20000"/>
              </a:spcBef>
              <a:buClrTx/>
              <a:buSzTx/>
              <a:buFont typeface="Arial" pitchFamily="34" charset="0"/>
              <a:buChar char="•"/>
            </a:pPr>
            <a:r>
              <a:rPr lang="ru-RU" sz="3000" dirty="0">
                <a:solidFill>
                  <a:prstClr val="black"/>
                </a:solidFill>
                <a:latin typeface="Calibri"/>
              </a:rPr>
              <a:t>ЯГМУ – 8 чел., </a:t>
            </a:r>
          </a:p>
          <a:p>
            <a:pPr lvl="0" defTabSz="914400">
              <a:spcBef>
                <a:spcPct val="20000"/>
              </a:spcBef>
              <a:buClrTx/>
              <a:buSzTx/>
              <a:buFont typeface="Arial" pitchFamily="34" charset="0"/>
              <a:buChar char="•"/>
            </a:pPr>
            <a:r>
              <a:rPr lang="ru-RU" sz="3000" dirty="0">
                <a:solidFill>
                  <a:prstClr val="black"/>
                </a:solidFill>
                <a:latin typeface="Calibri"/>
              </a:rPr>
              <a:t>Другие ВУЗы г. Ярославля – 6 чел, </a:t>
            </a:r>
          </a:p>
          <a:p>
            <a:pPr lvl="0" defTabSz="914400">
              <a:spcBef>
                <a:spcPct val="20000"/>
              </a:spcBef>
              <a:buClrTx/>
              <a:buSzTx/>
              <a:buFont typeface="Arial" pitchFamily="34" charset="0"/>
              <a:buChar char="•"/>
            </a:pPr>
            <a:r>
              <a:rPr lang="ru-RU" sz="3000" dirty="0">
                <a:solidFill>
                  <a:prstClr val="black"/>
                </a:solidFill>
                <a:latin typeface="Calibri"/>
              </a:rPr>
              <a:t>в ВУЗы г. Санкт Петербурга – 4 чел,</a:t>
            </a:r>
          </a:p>
          <a:p>
            <a:pPr lvl="0" defTabSz="914400">
              <a:spcBef>
                <a:spcPct val="20000"/>
              </a:spcBef>
              <a:buClrTx/>
              <a:buSzTx/>
              <a:buFont typeface="Arial" pitchFamily="34" charset="0"/>
              <a:buChar char="•"/>
            </a:pPr>
            <a:r>
              <a:rPr lang="ru-RU" sz="3000" dirty="0">
                <a:solidFill>
                  <a:prstClr val="black"/>
                </a:solidFill>
                <a:latin typeface="Calibri"/>
              </a:rPr>
              <a:t>г. Москвы – 17 чел, </a:t>
            </a:r>
          </a:p>
          <a:p>
            <a:pPr lvl="0" defTabSz="914400">
              <a:spcBef>
                <a:spcPct val="20000"/>
              </a:spcBef>
              <a:buClrTx/>
              <a:buSzTx/>
              <a:buFont typeface="Arial" pitchFamily="34" charset="0"/>
              <a:buChar char="•"/>
            </a:pPr>
            <a:r>
              <a:rPr lang="ru-RU" sz="3000" dirty="0">
                <a:solidFill>
                  <a:prstClr val="black"/>
                </a:solidFill>
                <a:latin typeface="Calibri"/>
              </a:rPr>
              <a:t>в другие ВУЗы РФ – 8 чел. (Саранск, Владимир, Дубна, Ростов-на-Дону, Севастополь, Казань, Нижний Новгород, Калининград)</a:t>
            </a:r>
          </a:p>
          <a:p>
            <a:pPr lvl="0" defTabSz="914400">
              <a:spcBef>
                <a:spcPct val="20000"/>
              </a:spcBef>
              <a:buClrTx/>
              <a:buSzTx/>
              <a:buFont typeface="Arial" pitchFamily="34" charset="0"/>
              <a:buChar char="•"/>
            </a:pPr>
            <a:endParaRPr lang="ru-RU" sz="3000" dirty="0">
              <a:solidFill>
                <a:prstClr val="black"/>
              </a:solidFill>
              <a:latin typeface="Calibri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9606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5" t="24836" r="21481" b="9231"/>
          <a:stretch/>
        </p:blipFill>
        <p:spPr bwMode="auto">
          <a:xfrm>
            <a:off x="0" y="332656"/>
            <a:ext cx="9096261" cy="6390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453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8" t="24756" r="21591" b="8215"/>
          <a:stretch/>
        </p:blipFill>
        <p:spPr bwMode="auto">
          <a:xfrm>
            <a:off x="32283" y="476672"/>
            <a:ext cx="9148229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4939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ducont.ru/assets/images/new-dis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060848"/>
            <a:ext cx="1721222" cy="636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ttps://educont.ru/assets/images/1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667" y="3140968"/>
            <a:ext cx="771525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ducont.ru/assets/images/uch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215" y="4509120"/>
            <a:ext cx="2440809" cy="36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s://educont.ru/assets/images/foxfor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050" y="5229200"/>
            <a:ext cx="2521137" cy="62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ducont.ru/assets/images/mobile-educatio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985" y="6067003"/>
            <a:ext cx="2458891" cy="530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1988840"/>
            <a:ext cx="6462464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Новый Диск</a:t>
            </a:r>
            <a:endParaRPr lang="ru-RU" sz="900" b="1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Мультимедийные учебные пособия для образовательных учреждений</a:t>
            </a:r>
            <a:endParaRPr lang="ru-RU" sz="8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 </a:t>
            </a:r>
            <a:endParaRPr lang="ru-RU" sz="8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1С: Урок</a:t>
            </a:r>
            <a:endParaRPr lang="ru-RU" sz="900" b="1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Электронные учебные материалы для учителей и школьников</a:t>
            </a:r>
            <a:endParaRPr lang="ru-RU" sz="8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 </a:t>
            </a:r>
            <a:endParaRPr lang="ru-RU" sz="8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Uchi.Ru</a:t>
            </a:r>
            <a:endParaRPr lang="ru-RU" sz="900" b="1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Интерактивная образовательная онлайн-платформа</a:t>
            </a:r>
            <a:endParaRPr lang="ru-RU" sz="8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 </a:t>
            </a:r>
            <a:endParaRPr lang="ru-RU" sz="800" dirty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err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Фоксфорд</a:t>
            </a:r>
            <a:endParaRPr lang="ru-RU" sz="800" b="1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Крупнейшая </a:t>
            </a:r>
            <a:r>
              <a:rPr lang="ru-RU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онлайн-школа в России</a:t>
            </a:r>
            <a:endParaRPr lang="ru-RU" sz="8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 </a:t>
            </a:r>
            <a:endParaRPr lang="ru-RU" sz="8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МЭО</a:t>
            </a:r>
            <a:endParaRPr lang="ru-RU" sz="900" b="1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Цифровая образовательная среда с онлайн-курсами</a:t>
            </a:r>
            <a:endParaRPr lang="ru-RU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116632"/>
            <a:ext cx="9036496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Образовательная </a:t>
            </a:r>
            <a:r>
              <a:rPr lang="ru-RU" sz="32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онлайн-платформа</a:t>
            </a:r>
          </a:p>
          <a:p>
            <a:pPr algn="ctr"/>
            <a:endParaRPr lang="ru-RU" sz="400" b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ru-RU" sz="1900" dirty="0">
                <a:latin typeface="Inter"/>
              </a:rPr>
              <a:t>— Несколько обучающих ресурсов и сотни курсов: от английского до физики</a:t>
            </a:r>
          </a:p>
          <a:p>
            <a:r>
              <a:rPr lang="ru-RU" sz="1900" dirty="0">
                <a:latin typeface="Inter"/>
              </a:rPr>
              <a:t>— Получай новые и обновляй старые знания</a:t>
            </a:r>
          </a:p>
          <a:p>
            <a:r>
              <a:rPr lang="ru-RU" sz="1900" dirty="0">
                <a:latin typeface="Inter"/>
              </a:rPr>
              <a:t>— Удобный поиск по курсам и программам обучения</a:t>
            </a:r>
          </a:p>
          <a:p>
            <a:r>
              <a:rPr lang="ru-RU" sz="1900" dirty="0">
                <a:latin typeface="Inter"/>
              </a:rPr>
              <a:t>— Доступ с любого устройства</a:t>
            </a:r>
            <a:endParaRPr lang="ru-RU" sz="1900" b="0" i="0" dirty="0">
              <a:effectLst/>
              <a:latin typeface="Inter"/>
            </a:endParaRPr>
          </a:p>
        </p:txBody>
      </p:sp>
    </p:spTree>
    <p:extLst>
      <p:ext uri="{BB962C8B-B14F-4D97-AF65-F5344CB8AC3E}">
        <p14:creationId xmlns:p14="http://schemas.microsoft.com/office/powerpoint/2010/main" val="1372448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6214" y="973668"/>
            <a:ext cx="7522209" cy="706964"/>
          </a:xfrm>
        </p:spPr>
        <p:txBody>
          <a:bodyPr/>
          <a:lstStyle/>
          <a:p>
            <a:r>
              <a:rPr lang="ru-RU" b="1" dirty="0" smtClean="0"/>
              <a:t>Инновационная деятельность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420888"/>
            <a:ext cx="8640960" cy="410445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Федеральный уровень - Национальный проект «Образование»</a:t>
            </a:r>
          </a:p>
          <a:p>
            <a:pPr marL="0" indent="0">
              <a:buNone/>
            </a:pPr>
            <a:r>
              <a:rPr lang="ru-RU" dirty="0" smtClean="0"/>
              <a:t>1. Цифровая образовательная среда ( Кабинет информатики, 2021г.)</a:t>
            </a:r>
          </a:p>
          <a:p>
            <a:pPr marL="0" indent="0">
              <a:buNone/>
            </a:pPr>
            <a:r>
              <a:rPr lang="ru-RU" dirty="0" smtClean="0"/>
              <a:t>2. Успех каждого ребенка ( Школьный </a:t>
            </a:r>
            <a:r>
              <a:rPr lang="ru-RU" dirty="0" err="1" smtClean="0"/>
              <a:t>кванториум</a:t>
            </a:r>
            <a:r>
              <a:rPr lang="ru-RU" dirty="0" smtClean="0"/>
              <a:t>, с января 2022г. )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Региональный </a:t>
            </a:r>
            <a:r>
              <a:rPr lang="ru-RU" b="1" dirty="0"/>
              <a:t>уровень</a:t>
            </a:r>
          </a:p>
          <a:p>
            <a:pPr marL="0" indent="0">
              <a:buNone/>
            </a:pPr>
            <a:r>
              <a:rPr lang="ru-RU" dirty="0" smtClean="0"/>
              <a:t>1. Сетевой </a:t>
            </a:r>
            <a:r>
              <a:rPr lang="ru-RU" dirty="0"/>
              <a:t>проект по сопровождению профессионального выбора обучающихся </a:t>
            </a:r>
            <a:r>
              <a:rPr lang="ru-RU" b="1" dirty="0"/>
              <a:t>«Ателье профессий</a:t>
            </a:r>
            <a:r>
              <a:rPr lang="ru-RU" b="1" dirty="0" smtClean="0"/>
              <a:t>» </a:t>
            </a:r>
            <a:r>
              <a:rPr lang="ru-RU" dirty="0" smtClean="0"/>
              <a:t>(лицей 86, школы 48 и 75)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0355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6214" y="973668"/>
            <a:ext cx="7522209" cy="706964"/>
          </a:xfrm>
        </p:spPr>
        <p:txBody>
          <a:bodyPr/>
          <a:lstStyle/>
          <a:p>
            <a:r>
              <a:rPr lang="ru-RU" b="1" dirty="0" smtClean="0"/>
              <a:t>Инновационная деятельность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420888"/>
            <a:ext cx="8640960" cy="432048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600" b="1" dirty="0" smtClean="0"/>
              <a:t>Муниципальный уровень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900" dirty="0" smtClean="0"/>
              <a:t>1. Муниципальный </a:t>
            </a:r>
            <a:r>
              <a:rPr lang="ru-RU" sz="1900" dirty="0"/>
              <a:t>ресурсный центр </a:t>
            </a:r>
            <a:r>
              <a:rPr lang="ru-RU" sz="1900" b="1" dirty="0" smtClean="0"/>
              <a:t>«Сопровождение </a:t>
            </a:r>
            <a:r>
              <a:rPr lang="ru-RU" sz="1900" b="1" dirty="0"/>
              <a:t>профессионального самоопределения </a:t>
            </a:r>
            <a:r>
              <a:rPr lang="ru-RU" sz="1900" b="1" dirty="0" smtClean="0"/>
              <a:t>обучающихся»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ru-RU" sz="1900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900" dirty="0" smtClean="0"/>
              <a:t>2. Муниципальный ресурсный центр </a:t>
            </a:r>
            <a:r>
              <a:rPr lang="ru-RU" sz="1900" b="1" dirty="0" smtClean="0"/>
              <a:t>«Механизм </a:t>
            </a:r>
            <a:r>
              <a:rPr lang="ru-RU" sz="1900" b="1" dirty="0"/>
              <a:t>управления развитием функциональной грамотности для обеспечения конкурентоспособности ярославского </a:t>
            </a:r>
            <a:r>
              <a:rPr lang="ru-RU" sz="1900" b="1" dirty="0" smtClean="0"/>
              <a:t>школьника»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ru-RU" sz="1900" b="1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900" dirty="0" smtClean="0"/>
              <a:t>3. Муниципальная инновационная площадка </a:t>
            </a:r>
            <a:r>
              <a:rPr lang="ru-RU" sz="1900" b="1" dirty="0"/>
              <a:t>"Организационно-методическое сопровождение психолого-педагогических классов"</a:t>
            </a:r>
          </a:p>
        </p:txBody>
      </p:sp>
    </p:spTree>
    <p:extLst>
      <p:ext uri="{BB962C8B-B14F-4D97-AF65-F5344CB8AC3E}">
        <p14:creationId xmlns:p14="http://schemas.microsoft.com/office/powerpoint/2010/main" val="9652277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4680520" cy="706964"/>
          </a:xfrm>
        </p:spPr>
        <p:txBody>
          <a:bodyPr/>
          <a:lstStyle/>
          <a:p>
            <a:pPr algn="ctr"/>
            <a:r>
              <a:rPr lang="ru-RU" b="1" dirty="0" smtClean="0"/>
              <a:t>Профориентация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36512" y="2276872"/>
            <a:ext cx="5257024" cy="4561626"/>
          </a:xfrm>
        </p:spPr>
        <p:txBody>
          <a:bodyPr>
            <a:normAutofit/>
          </a:bodyPr>
          <a:lstStyle/>
          <a:p>
            <a:r>
              <a:rPr lang="ru-RU" b="1" dirty="0" err="1" smtClean="0"/>
              <a:t>Предпрофильные</a:t>
            </a:r>
            <a:r>
              <a:rPr lang="ru-RU" b="1" dirty="0" smtClean="0"/>
              <a:t> курсы:</a:t>
            </a:r>
          </a:p>
          <a:p>
            <a:pPr lvl="1">
              <a:buFont typeface="Wingdings" pitchFamily="2" charset="2"/>
              <a:buChar char="q"/>
            </a:pPr>
            <a:r>
              <a:rPr lang="ru-RU" b="1" dirty="0" smtClean="0"/>
              <a:t>7-8 классы </a:t>
            </a:r>
            <a:r>
              <a:rPr lang="ru-RU" b="1" dirty="0"/>
              <a:t>– </a:t>
            </a:r>
            <a:r>
              <a:rPr lang="ru-RU" b="1" dirty="0" smtClean="0"/>
              <a:t>22 курса</a:t>
            </a:r>
            <a:endParaRPr lang="ru-RU" b="1" dirty="0"/>
          </a:p>
          <a:p>
            <a:pPr lvl="1">
              <a:buFont typeface="Wingdings" pitchFamily="2" charset="2"/>
              <a:buChar char="q"/>
            </a:pPr>
            <a:endParaRPr lang="ru-RU" b="1" dirty="0" smtClean="0"/>
          </a:p>
        </p:txBody>
      </p:sp>
      <p:sp>
        <p:nvSpPr>
          <p:cNvPr id="4" name="AutoShape 5" descr="https://2.downloader.disk.yandex.ru/preview/95ea92b659fa104602a696c54945c58a82ed87d5f4a0d8830b922a99b7c89a5c/inf/GPNj22u67EGxS8F2gwXPxXabRySkmQtrjjZHshX7ym-YAmb4NClSjHbaAisNl1IamJzdj4WiRZ-snGZ5HqPzkA%3D%3D?uid=42842440&amp;filename=20190910_185602.jpg&amp;disposition=inline&amp;hash=&amp;limit=0&amp;content_type=image%2Fjpeg&amp;owner_uid=42842440&amp;tknv=v2&amp;size=1349x65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7" y="3397813"/>
            <a:ext cx="5724626" cy="3220102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79"/>
          <a:stretch/>
        </p:blipFill>
        <p:spPr>
          <a:xfrm>
            <a:off x="5940152" y="1635073"/>
            <a:ext cx="3096344" cy="4982842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6316743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499176" cy="115212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Лаборатория профессионального выбора</a:t>
            </a:r>
            <a:br>
              <a:rPr lang="ru-RU" sz="2400" b="1" dirty="0" smtClean="0"/>
            </a:br>
            <a:endParaRPr lang="ru-RU" sz="2400" b="1" dirty="0"/>
          </a:p>
        </p:txBody>
      </p:sp>
      <p:sp>
        <p:nvSpPr>
          <p:cNvPr id="7" name="AutoShape 2" descr="https://1.downloader.disk.yandex.ru/preview/b0c4147724d4122a8eed13f54c6ecacfad1734441b6f5c45364189fa46c92719/inf/5NKXKtJBuwV511UQavdzFgC6UgJvVvQBdAIv4XBmpu8MytZJ6JNxNBgg0sdFBneaUFxD-eTvFV01WyqNeuh0ww%3D%3D?uid=42842440&amp;filename=20191213_122244.jpg&amp;disposition=inline&amp;hash=&amp;limit=0&amp;content_type=image%2Fjpeg&amp;owner_uid=42842440&amp;tknv=v2&amp;size=1349x65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2050" name="Picture 2" descr="\\FILES-SERVER\Bufer\Балакирева Г.В\2020-2021\Лаборатория проф.выбора\Фото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22260" y="-57964"/>
            <a:ext cx="5705035" cy="807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5481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Профориентация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55" t="179" r="29181" b="-179"/>
          <a:stretch/>
        </p:blipFill>
        <p:spPr>
          <a:xfrm>
            <a:off x="5076056" y="2060848"/>
            <a:ext cx="3964643" cy="4475212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-252976" y="2467774"/>
            <a:ext cx="5257024" cy="47056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itchFamily="2" charset="2"/>
              <a:buChar char="q"/>
            </a:pPr>
            <a:r>
              <a:rPr lang="ru-RU" sz="2400" b="1" dirty="0" smtClean="0"/>
              <a:t>Губернаторская премия</a:t>
            </a:r>
          </a:p>
          <a:p>
            <a:pPr marL="457200" lvl="1" indent="0">
              <a:buNone/>
            </a:pPr>
            <a:r>
              <a:rPr lang="ru-RU" sz="2000" dirty="0"/>
              <a:t>Система профориентационной работы, реализуемая в сетевой форме ( "Лаборатория профессионального выбора</a:t>
            </a:r>
            <a:r>
              <a:rPr lang="ru-RU" sz="2000" dirty="0" smtClean="0"/>
              <a:t>")</a:t>
            </a:r>
          </a:p>
          <a:p>
            <a:pPr marL="457200" lvl="1" indent="0">
              <a:buNone/>
            </a:pP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Авторский коллектив </a:t>
            </a:r>
            <a:r>
              <a:rPr lang="ru-RU" sz="2000" dirty="0" smtClean="0"/>
              <a:t>:</a:t>
            </a:r>
          </a:p>
          <a:p>
            <a:pPr marL="457200" lvl="1" indent="0">
              <a:buNone/>
            </a:pPr>
            <a:r>
              <a:rPr lang="ru-RU" sz="2000" dirty="0" smtClean="0"/>
              <a:t>Балакирева</a:t>
            </a:r>
            <a:r>
              <a:rPr lang="ru-RU" sz="2000" dirty="0"/>
              <a:t>  </a:t>
            </a:r>
            <a:r>
              <a:rPr lang="ru-RU" sz="2000" dirty="0" smtClean="0"/>
              <a:t>Галина Вячеславовна, Киселёва Татьяна Геннадьевна, Михайлова Надежда Сергеевна</a:t>
            </a:r>
            <a:endParaRPr lang="ru-RU" sz="2000" b="1" dirty="0" smtClean="0"/>
          </a:p>
          <a:p>
            <a:pPr lvl="1">
              <a:buFont typeface="Wingdings" pitchFamily="2" charset="2"/>
              <a:buChar char="q"/>
            </a:pPr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val="22064193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375" y="1137860"/>
            <a:ext cx="7423993" cy="706964"/>
          </a:xfrm>
        </p:spPr>
        <p:txBody>
          <a:bodyPr/>
          <a:lstStyle/>
          <a:p>
            <a:pPr algn="ctr"/>
            <a:r>
              <a:rPr lang="ru-RU" sz="4000" b="1" dirty="0" smtClean="0"/>
              <a:t>Международные </a:t>
            </a:r>
            <a:r>
              <a:rPr lang="ru-RU" sz="4000" b="1" dirty="0"/>
              <a:t>проекты</a:t>
            </a:r>
            <a:br>
              <a:rPr lang="ru-RU" sz="4000" b="1" dirty="0"/>
            </a:br>
            <a:r>
              <a:rPr lang="ru-RU" sz="2400" b="1" dirty="0"/>
              <a:t>(дистанционно)</a:t>
            </a:r>
            <a:br>
              <a:rPr lang="ru-RU" sz="2400" b="1" dirty="0"/>
            </a:b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5575" y="2132856"/>
            <a:ext cx="8880921" cy="2376264"/>
          </a:xfrm>
        </p:spPr>
        <p:txBody>
          <a:bodyPr>
            <a:noAutofit/>
          </a:bodyPr>
          <a:lstStyle/>
          <a:p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Польша, </a:t>
            </a:r>
            <a:r>
              <a:rPr lang="ru-RU" b="1" i="1" dirty="0" err="1">
                <a:solidFill>
                  <a:schemeClr val="tx2">
                    <a:lumMod val="75000"/>
                  </a:schemeClr>
                </a:solidFill>
              </a:rPr>
              <a:t>г.Ополе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Китай, Школа иностранных языков, </a:t>
            </a:r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</a:rPr>
              <a:t>г.Чанчунь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</a:p>
          <a:p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Китай, Школа иностранных языков, </a:t>
            </a:r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</a:rPr>
              <a:t>г.Гуанчжоу</a:t>
            </a:r>
            <a:endParaRPr lang="ru-RU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Китай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, Школа иностранных языков, г. </a:t>
            </a:r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</a:rPr>
              <a:t>Цзюцзянь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 (новый)  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Германия, Школа </a:t>
            </a:r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</a:rPr>
              <a:t>им.А.Бебеля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</a:rPr>
              <a:t>г.Ветцлар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Франция, лицей </a:t>
            </a:r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</a:rPr>
              <a:t>г.Валанс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</a:p>
        </p:txBody>
      </p:sp>
      <p:sp>
        <p:nvSpPr>
          <p:cNvPr id="4" name="AutoShape 4" descr="https://4.downloader.disk.yandex.ru/preview/3ffc5ff7a64644d6bd8b8d9c23815864a2efc02a85b34c6acd9ed4f9d469caab/inf/pXEr1FZvv_Yus65AvVQximtOZu7PIMH_F7Z0b0hJgVxfA2pi8Ak20knL4A_vlETXLeHBcMZQI-hfuQ25capdLw%3D%3D?uid=42842440&amp;filename=20200207_160706.jpg&amp;disposition=inline&amp;hash=&amp;limit=0&amp;content_type=image%2Fjpeg&amp;owner_uid=42842440&amp;tknv=v2&amp;size=1349x65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143722"/>
            <a:ext cx="3384714" cy="25385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849" y="2564904"/>
            <a:ext cx="2008273" cy="41764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68" y="4456347"/>
            <a:ext cx="2967880" cy="2225911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666885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6214" y="973668"/>
            <a:ext cx="8098273" cy="706964"/>
          </a:xfrm>
        </p:spPr>
        <p:txBody>
          <a:bodyPr/>
          <a:lstStyle/>
          <a:p>
            <a:pPr lvl="0" algn="ctr" defTabSz="914400">
              <a:spcBef>
                <a:spcPts val="0"/>
              </a:spcBef>
              <a:defRPr/>
            </a:pPr>
            <a:r>
              <a:rPr lang="ru-RU" sz="3200" b="1" kern="0" dirty="0">
                <a:solidFill>
                  <a:schemeClr val="bg1"/>
                </a:solidFill>
                <a:ea typeface="+mn-ea"/>
                <a:cs typeface="+mn-cs"/>
              </a:rPr>
              <a:t>Результаты учебной деятельности </a:t>
            </a:r>
            <a:br>
              <a:rPr lang="ru-RU" sz="3200" b="1" kern="0" dirty="0">
                <a:solidFill>
                  <a:schemeClr val="bg1"/>
                </a:solidFill>
                <a:ea typeface="+mn-ea"/>
                <a:cs typeface="+mn-cs"/>
              </a:rPr>
            </a:br>
            <a:r>
              <a:rPr lang="ru-RU" sz="3200" b="1" kern="0" dirty="0">
                <a:solidFill>
                  <a:schemeClr val="bg1"/>
                </a:solidFill>
                <a:ea typeface="+mn-ea"/>
                <a:cs typeface="+mn-cs"/>
              </a:rPr>
              <a:t>(2020-2021 учебный год)</a:t>
            </a:r>
            <a:br>
              <a:rPr lang="ru-RU" sz="3200" b="1" kern="0" dirty="0">
                <a:solidFill>
                  <a:schemeClr val="bg1"/>
                </a:solidFill>
                <a:ea typeface="+mn-ea"/>
                <a:cs typeface="+mn-cs"/>
              </a:rPr>
            </a:b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defTabSz="914400">
              <a:spcBef>
                <a:spcPct val="20000"/>
              </a:spcBef>
              <a:buClrTx/>
              <a:buSzTx/>
              <a:buFont typeface="Arial" pitchFamily="34" charset="0"/>
              <a:buChar char="•"/>
            </a:pPr>
            <a:r>
              <a:rPr lang="ru-RU" sz="3200" b="1" dirty="0" smtClean="0">
                <a:solidFill>
                  <a:prstClr val="black"/>
                </a:solidFill>
                <a:latin typeface="Calibri"/>
              </a:rPr>
              <a:t>Всего обучающихся -858 чел.</a:t>
            </a:r>
          </a:p>
          <a:p>
            <a:pPr lvl="0" defTabSz="914400">
              <a:spcBef>
                <a:spcPct val="20000"/>
              </a:spcBef>
              <a:buClrTx/>
              <a:buSzTx/>
              <a:buFont typeface="Arial" pitchFamily="34" charset="0"/>
              <a:buChar char="•"/>
            </a:pPr>
            <a:r>
              <a:rPr lang="ru-RU" sz="3200" dirty="0" smtClean="0">
                <a:solidFill>
                  <a:prstClr val="black"/>
                </a:solidFill>
                <a:latin typeface="Calibri"/>
              </a:rPr>
              <a:t>Закончили учебный год на «5»- </a:t>
            </a:r>
            <a:r>
              <a:rPr lang="ru-RU" sz="3200" dirty="0">
                <a:solidFill>
                  <a:prstClr val="black"/>
                </a:solidFill>
                <a:latin typeface="Calibri"/>
              </a:rPr>
              <a:t>52 </a:t>
            </a:r>
            <a:r>
              <a:rPr lang="ru-RU" sz="3200" dirty="0" smtClean="0">
                <a:solidFill>
                  <a:prstClr val="black"/>
                </a:solidFill>
                <a:latin typeface="Calibri"/>
              </a:rPr>
              <a:t>уч-ся</a:t>
            </a:r>
            <a:endParaRPr lang="ru-RU" sz="3200" dirty="0">
              <a:solidFill>
                <a:prstClr val="black"/>
              </a:solidFill>
              <a:latin typeface="Calibri"/>
            </a:endParaRPr>
          </a:p>
          <a:p>
            <a:pPr lvl="0" defTabSz="914400">
              <a:spcBef>
                <a:spcPct val="20000"/>
              </a:spcBef>
              <a:buClrTx/>
              <a:buSzTx/>
              <a:buFont typeface="Arial" pitchFamily="34" charset="0"/>
              <a:buChar char="•"/>
            </a:pPr>
            <a:r>
              <a:rPr lang="ru-RU" sz="3200" dirty="0">
                <a:solidFill>
                  <a:prstClr val="black"/>
                </a:solidFill>
                <a:latin typeface="Calibri"/>
              </a:rPr>
              <a:t>Закончили учебный год на «</a:t>
            </a:r>
            <a:r>
              <a:rPr lang="ru-RU" sz="3200" dirty="0" smtClean="0">
                <a:solidFill>
                  <a:prstClr val="black"/>
                </a:solidFill>
                <a:latin typeface="Calibri"/>
              </a:rPr>
              <a:t>5» и «4»– </a:t>
            </a:r>
            <a:r>
              <a:rPr lang="ru-RU" sz="3200" dirty="0">
                <a:solidFill>
                  <a:prstClr val="black"/>
                </a:solidFill>
                <a:latin typeface="Calibri"/>
              </a:rPr>
              <a:t>426 </a:t>
            </a:r>
            <a:r>
              <a:rPr lang="ru-RU" sz="3200" dirty="0" smtClean="0">
                <a:solidFill>
                  <a:prstClr val="black"/>
                </a:solidFill>
                <a:latin typeface="Calibri"/>
              </a:rPr>
              <a:t>уч-ся</a:t>
            </a:r>
            <a:endParaRPr lang="ru-RU" sz="3200" dirty="0">
              <a:solidFill>
                <a:prstClr val="black"/>
              </a:solidFill>
              <a:latin typeface="Calibri"/>
            </a:endParaRPr>
          </a:p>
          <a:p>
            <a:pPr marL="0" lvl="0" indent="0" defTabSz="914400">
              <a:spcBef>
                <a:spcPct val="20000"/>
              </a:spcBef>
              <a:buClrTx/>
              <a:buSzTx/>
              <a:buNone/>
            </a:pPr>
            <a:endParaRPr lang="ru-RU" sz="3200" dirty="0">
              <a:solidFill>
                <a:prstClr val="black"/>
              </a:solidFill>
              <a:latin typeface="Calibri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14016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6215" y="620688"/>
            <a:ext cx="6571060" cy="1059944"/>
          </a:xfrm>
        </p:spPr>
        <p:txBody>
          <a:bodyPr/>
          <a:lstStyle/>
          <a:p>
            <a:pPr algn="ctr"/>
            <a:r>
              <a:rPr lang="ru-RU" sz="4000" dirty="0">
                <a:solidFill>
                  <a:prstClr val="black"/>
                </a:solidFill>
                <a:latin typeface="Times New Roman"/>
                <a:ea typeface="Calibri"/>
              </a:rPr>
              <a:t>Тема  </a:t>
            </a:r>
            <a:r>
              <a:rPr lang="ru-RU" sz="4000" dirty="0" smtClean="0">
                <a:solidFill>
                  <a:prstClr val="black"/>
                </a:solidFill>
                <a:latin typeface="Times New Roman"/>
                <a:ea typeface="Calibri"/>
              </a:rPr>
              <a:t>2020-2021 </a:t>
            </a:r>
            <a:r>
              <a:rPr lang="ru-RU" sz="4000" dirty="0">
                <a:solidFill>
                  <a:prstClr val="black"/>
                </a:solidFill>
                <a:latin typeface="Times New Roman"/>
                <a:ea typeface="Calibri"/>
              </a:rPr>
              <a:t>года  </a:t>
            </a:r>
            <a:r>
              <a:rPr lang="ru-RU" sz="4000" dirty="0" smtClean="0">
                <a:solidFill>
                  <a:prstClr val="black"/>
                </a:solidFill>
                <a:latin typeface="Times New Roman"/>
                <a:ea typeface="Calibri"/>
              </a:rPr>
              <a:t/>
            </a:r>
            <a:br>
              <a:rPr lang="ru-RU" sz="4000" dirty="0" smtClean="0">
                <a:solidFill>
                  <a:prstClr val="black"/>
                </a:solidFill>
                <a:latin typeface="Times New Roman"/>
                <a:ea typeface="Calibri"/>
              </a:rPr>
            </a:br>
            <a:r>
              <a:rPr lang="ru-RU" sz="4000" dirty="0" smtClean="0">
                <a:solidFill>
                  <a:prstClr val="black"/>
                </a:solidFill>
                <a:latin typeface="Times New Roman"/>
                <a:ea typeface="Calibri"/>
              </a:rPr>
              <a:t>«</a:t>
            </a:r>
            <a:r>
              <a:rPr lang="ru-RU" sz="4000" dirty="0">
                <a:solidFill>
                  <a:prstClr val="black"/>
                </a:solidFill>
                <a:latin typeface="Times New Roman"/>
                <a:ea typeface="Calibri"/>
              </a:rPr>
              <a:t>Связь времен</a:t>
            </a:r>
            <a:r>
              <a:rPr lang="ru-RU" sz="4000" dirty="0" smtClean="0">
                <a:solidFill>
                  <a:prstClr val="black"/>
                </a:solidFill>
                <a:latin typeface="Times New Roman"/>
                <a:ea typeface="Calibri"/>
              </a:rPr>
              <a:t>»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276872"/>
            <a:ext cx="8208912" cy="3742928"/>
          </a:xfrm>
        </p:spPr>
        <p:txBody>
          <a:bodyPr>
            <a:normAutofit fontScale="85000" lnSpcReduction="20000"/>
          </a:bodyPr>
          <a:lstStyle/>
          <a:p>
            <a:pPr marL="0" lvl="0" indent="0" defTabSz="914400">
              <a:spcBef>
                <a:spcPct val="20000"/>
              </a:spcBef>
              <a:buClrTx/>
              <a:buSzTx/>
              <a:buNone/>
            </a:pP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</a:rPr>
              <a:t>Символ года   - «Книга» . схема дел с акцентом на </a:t>
            </a:r>
            <a:r>
              <a:rPr lang="ru-RU" dirty="0" err="1">
                <a:solidFill>
                  <a:prstClr val="black"/>
                </a:solidFill>
                <a:latin typeface="Times New Roman"/>
                <a:ea typeface="Calibri"/>
              </a:rPr>
              <a:t>внутриклассную</a:t>
            </a: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</a:rPr>
              <a:t>  жизнь: </a:t>
            </a:r>
          </a:p>
          <a:p>
            <a:pPr marL="0" lvl="0" indent="0" defTabSz="914400">
              <a:spcBef>
                <a:spcPct val="20000"/>
              </a:spcBef>
              <a:buClrTx/>
              <a:buSzTx/>
              <a:buNone/>
            </a:pP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</a:rPr>
              <a:t>Каждый месяц учебного - определенная тематика  и определенный  литературный жанр </a:t>
            </a:r>
          </a:p>
          <a:p>
            <a:pPr marL="0" lvl="0" indent="0" defTabSz="914400">
              <a:spcBef>
                <a:spcPct val="20000"/>
              </a:spcBef>
              <a:buClrTx/>
              <a:buSzTx/>
              <a:buNone/>
            </a:pP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</a:rPr>
              <a:t>В рамках темы года состоялся  ряд  больших событий: </a:t>
            </a:r>
          </a:p>
          <a:p>
            <a:pPr lvl="0" defTabSz="914400">
              <a:spcBef>
                <a:spcPct val="20000"/>
              </a:spcBef>
              <a:buClrTx/>
              <a:buSzTx/>
              <a:buFont typeface="Arial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</a:rPr>
              <a:t> литературная гостиная ,</a:t>
            </a:r>
          </a:p>
          <a:p>
            <a:pPr lvl="0" defTabSz="914400">
              <a:spcBef>
                <a:spcPct val="20000"/>
              </a:spcBef>
              <a:buClrTx/>
              <a:buSzTx/>
              <a:buFont typeface="Arial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</a:rPr>
              <a:t>День учителя и День гимназии, </a:t>
            </a:r>
          </a:p>
          <a:p>
            <a:pPr lvl="0" defTabSz="914400">
              <a:spcBef>
                <a:spcPct val="20000"/>
              </a:spcBef>
              <a:buClrTx/>
              <a:buSzTx/>
              <a:buFont typeface="Arial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</a:rPr>
              <a:t>Конкурс афиш, </a:t>
            </a:r>
          </a:p>
          <a:p>
            <a:pPr lvl="0" defTabSz="914400">
              <a:spcBef>
                <a:spcPct val="20000"/>
              </a:spcBef>
              <a:buClrTx/>
              <a:buSzTx/>
              <a:buFont typeface="Arial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</a:rPr>
              <a:t>парад костюмов, </a:t>
            </a:r>
          </a:p>
          <a:p>
            <a:pPr lvl="0" defTabSz="914400">
              <a:spcBef>
                <a:spcPct val="20000"/>
              </a:spcBef>
              <a:buClrTx/>
              <a:buSzTx/>
              <a:buFont typeface="Arial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</a:rPr>
              <a:t>большая школьная  новогодняя игра </a:t>
            </a:r>
            <a:r>
              <a:rPr lang="ru-RU" dirty="0" err="1">
                <a:solidFill>
                  <a:prstClr val="black"/>
                </a:solidFill>
                <a:latin typeface="Times New Roman"/>
                <a:ea typeface="Calibri"/>
              </a:rPr>
              <a:t>квест</a:t>
            </a: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</a:rPr>
              <a:t>-наоборот  «По мотивам Гарри Поттера», </a:t>
            </a:r>
          </a:p>
          <a:p>
            <a:pPr lvl="0" defTabSz="914400">
              <a:spcBef>
                <a:spcPct val="20000"/>
              </a:spcBef>
              <a:buClrTx/>
              <a:buSzTx/>
              <a:buFont typeface="Arial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</a:rPr>
              <a:t>конкурс на лучшее новогоднее украшение кабинета «Волшебная сказка», </a:t>
            </a:r>
          </a:p>
          <a:p>
            <a:pPr lvl="0" defTabSz="914400">
              <a:spcBef>
                <a:spcPct val="20000"/>
              </a:spcBef>
              <a:buClrTx/>
              <a:buSzTx/>
              <a:buFont typeface="Arial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</a:rPr>
              <a:t>Интеллектуальная игра «Где Логика», посвящённая Дню российской науки, </a:t>
            </a:r>
          </a:p>
          <a:p>
            <a:pPr lvl="0" defTabSz="914400">
              <a:spcBef>
                <a:spcPct val="20000"/>
              </a:spcBef>
              <a:buClrTx/>
              <a:buSzTx/>
              <a:buFont typeface="Arial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</a:rPr>
              <a:t>Международный день </a:t>
            </a:r>
            <a:r>
              <a:rPr lang="ru-RU" dirty="0" err="1">
                <a:solidFill>
                  <a:prstClr val="black"/>
                </a:solidFill>
                <a:latin typeface="Times New Roman"/>
                <a:ea typeface="Calibri"/>
              </a:rPr>
              <a:t>книгодарения</a:t>
            </a: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</a:rPr>
              <a:t>  </a:t>
            </a:r>
          </a:p>
          <a:p>
            <a:pPr lvl="0" defTabSz="914400">
              <a:spcBef>
                <a:spcPct val="20000"/>
              </a:spcBef>
              <a:buClrTx/>
              <a:buSzTx/>
              <a:buFont typeface="Arial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</a:rPr>
              <a:t>День семьи </a:t>
            </a:r>
          </a:p>
          <a:p>
            <a:pPr lvl="0" defTabSz="914400">
              <a:spcBef>
                <a:spcPct val="20000"/>
              </a:spcBef>
              <a:buClrTx/>
              <a:buSzTx/>
              <a:buFont typeface="Arial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</a:rPr>
              <a:t>Акция «Окна Победы», </a:t>
            </a:r>
          </a:p>
          <a:p>
            <a:pPr lvl="0" defTabSz="914400">
              <a:spcBef>
                <a:spcPct val="20000"/>
              </a:spcBef>
              <a:buClrTx/>
              <a:buSzTx/>
              <a:buFont typeface="Arial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</a:rPr>
              <a:t>Весенняя благотворительная ярмарка. </a:t>
            </a:r>
          </a:p>
          <a:p>
            <a:pPr marL="0" lvl="0" indent="0" defTabSz="914400">
              <a:spcBef>
                <a:spcPct val="20000"/>
              </a:spcBef>
              <a:buClrTx/>
              <a:buSzTx/>
              <a:buNone/>
            </a:pP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</a:rPr>
              <a:t>Итогом работы в рамках темы года стал конкурс </a:t>
            </a:r>
            <a:r>
              <a:rPr lang="ru-RU" u="sng" dirty="0">
                <a:solidFill>
                  <a:schemeClr val="tx2"/>
                </a:solidFill>
                <a:latin typeface="Times New Roman"/>
                <a:ea typeface="Calibri"/>
              </a:rPr>
              <a:t>«Книга класса»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</a:rPr>
              <a:t>- своеобразный итог работы за год и подарок к  юбилею гимназии.</a:t>
            </a:r>
            <a:endParaRPr lang="ru-RU" dirty="0">
              <a:solidFill>
                <a:prstClr val="black"/>
              </a:solidFill>
              <a:latin typeface="Calibri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76844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427616"/>
            <a:ext cx="2664296" cy="19982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23826"/>
            <a:ext cx="2627784" cy="19708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23826"/>
            <a:ext cx="2592288" cy="19442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22" y="3501008"/>
            <a:ext cx="2760307" cy="20702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512405"/>
            <a:ext cx="2744507" cy="20583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807" y="2899579"/>
            <a:ext cx="2463023" cy="328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6560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3227851" cy="24208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80982"/>
            <a:ext cx="3222104" cy="24165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67" y="3217565"/>
            <a:ext cx="2430204" cy="32402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128" y="3366228"/>
            <a:ext cx="3923927" cy="294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0934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02" y="3573016"/>
            <a:ext cx="3686778" cy="276508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501008"/>
            <a:ext cx="3819902" cy="28649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60648"/>
            <a:ext cx="4163955" cy="312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1961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0" t="22776" r="17216" b="2509"/>
          <a:stretch/>
        </p:blipFill>
        <p:spPr>
          <a:xfrm>
            <a:off x="179511" y="188640"/>
            <a:ext cx="2088233" cy="283248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0" r="3124" b="4501"/>
          <a:stretch/>
        </p:blipFill>
        <p:spPr>
          <a:xfrm>
            <a:off x="2411760" y="349023"/>
            <a:ext cx="3136772" cy="23042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6" t="14677" r="1077"/>
          <a:stretch/>
        </p:blipFill>
        <p:spPr>
          <a:xfrm>
            <a:off x="5652120" y="365390"/>
            <a:ext cx="3423232" cy="22878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92571"/>
            <a:ext cx="3168352" cy="23762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1" t="32262" r="1042" b="11871"/>
          <a:stretch/>
        </p:blipFill>
        <p:spPr>
          <a:xfrm>
            <a:off x="3499968" y="3212976"/>
            <a:ext cx="5547148" cy="276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3806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2870"/>
            <a:ext cx="2016224" cy="26882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78887"/>
            <a:ext cx="3168352" cy="23762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780" y="378888"/>
            <a:ext cx="3168349" cy="23762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18900"/>
            <a:ext cx="3936438" cy="29523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108" y="3140968"/>
            <a:ext cx="4764021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3824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>
                <a:solidFill>
                  <a:prstClr val="black"/>
                </a:solidFill>
                <a:latin typeface="Calibri"/>
              </a:rPr>
              <a:t>Нравятся ли мероприятия, проводимые в </a:t>
            </a:r>
            <a:r>
              <a:rPr lang="ru-RU" sz="4000" dirty="0" smtClean="0">
                <a:solidFill>
                  <a:prstClr val="black"/>
                </a:solidFill>
                <a:latin typeface="Calibri"/>
              </a:rPr>
              <a:t>гимназии ?</a:t>
            </a:r>
            <a:endParaRPr lang="ru-RU" dirty="0"/>
          </a:p>
        </p:txBody>
      </p:sp>
      <p:graphicFrame>
        <p:nvGraphicFramePr>
          <p:cNvPr id="4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9909065"/>
              </p:ext>
            </p:extLst>
          </p:nvPr>
        </p:nvGraphicFramePr>
        <p:xfrm>
          <a:off x="866775" y="2348880"/>
          <a:ext cx="7593657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315733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Активность родителей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603500"/>
            <a:ext cx="7704856" cy="3416300"/>
          </a:xfrm>
        </p:spPr>
        <p:txBody>
          <a:bodyPr>
            <a:normAutofit lnSpcReduction="10000"/>
          </a:bodyPr>
          <a:lstStyle/>
          <a:p>
            <a:pPr lvl="0" indent="450215" algn="just" defTabSz="914400">
              <a:lnSpc>
                <a:spcPct val="115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«Семья года»  -  109 семей </a:t>
            </a:r>
          </a:p>
          <a:p>
            <a:pPr lvl="0" indent="450215" algn="just" defTabSz="914400">
              <a:lnSpc>
                <a:spcPct val="115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Благодарности за активное участие в жизни гимназии - 105семей  и отдельных родителей </a:t>
            </a:r>
          </a:p>
          <a:p>
            <a:pPr lvl="0" indent="450215" algn="just" defTabSz="914400">
              <a:lnSpc>
                <a:spcPct val="115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«Методист по взаимодействию с семьей». - Атрощенко Т.В. </a:t>
            </a:r>
            <a:endParaRPr lang="ru-RU" sz="2800" dirty="0">
              <a:solidFill>
                <a:prstClr val="black"/>
              </a:solidFill>
              <a:latin typeface="Calibri"/>
              <a:ea typeface="Times New Roman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86504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6214" y="973668"/>
            <a:ext cx="7666225" cy="706964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alibri Light"/>
              </a:rPr>
              <a:t>Система выявления, сопровождения и поддержки одаренных детей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7" y="2603500"/>
            <a:ext cx="8208912" cy="3416300"/>
          </a:xfrm>
          <a:prstGeom prst="rect">
            <a:avLst/>
          </a:prstGeom>
        </p:spPr>
        <p:txBody>
          <a:bodyPr/>
          <a:lstStyle/>
          <a:p>
            <a:pPr marL="0" lvl="0" indent="0" algn="just" defTabSz="914400">
              <a:lnSpc>
                <a:spcPct val="150000"/>
              </a:lnSpc>
              <a:spcBef>
                <a:spcPts val="600"/>
              </a:spcBef>
              <a:buClr>
                <a:srgbClr val="D16349"/>
              </a:buClr>
              <a:buNone/>
            </a:pPr>
            <a:r>
              <a:rPr lang="ru-RU" sz="32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создание </a:t>
            </a: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комплекса условий для раскрытия и реализации способностей каждого обучающегося.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8408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73668"/>
            <a:ext cx="7776863" cy="70696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Задачи: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916832"/>
            <a:ext cx="8892480" cy="4102968"/>
          </a:xfrm>
        </p:spPr>
        <p:txBody>
          <a:bodyPr>
            <a:noAutofit/>
          </a:bodyPr>
          <a:lstStyle/>
          <a:p>
            <a:pPr marL="365760" lvl="0" indent="-283464" algn="just" defTabSz="914400">
              <a:lnSpc>
                <a:spcPct val="150000"/>
              </a:lnSpc>
              <a:spcBef>
                <a:spcPts val="600"/>
              </a:spcBef>
              <a:buClr>
                <a:srgbClr val="D16349"/>
              </a:buClr>
              <a:buFont typeface="Wingdings 2"/>
              <a:buChar char=""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Раннее выявление склонностей, интересов, способностей обучающихся;</a:t>
            </a:r>
          </a:p>
          <a:p>
            <a:pPr marL="365760" lvl="0" indent="-283464" algn="just" defTabSz="914400">
              <a:lnSpc>
                <a:spcPct val="150000"/>
              </a:lnSpc>
              <a:spcBef>
                <a:spcPts val="600"/>
              </a:spcBef>
              <a:buClr>
                <a:srgbClr val="D16349"/>
              </a:buClr>
              <a:buFont typeface="Wingdings 2"/>
              <a:buChar char=""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Создание условий и мотивации к реализации обучающимися своих способностей, одаренности в широком спектре видов деятельности;</a:t>
            </a:r>
          </a:p>
          <a:p>
            <a:pPr marL="365760" lvl="0" indent="-283464" algn="just" defTabSz="914400">
              <a:lnSpc>
                <a:spcPct val="150000"/>
              </a:lnSpc>
              <a:spcBef>
                <a:spcPts val="600"/>
              </a:spcBef>
              <a:buClr>
                <a:srgbClr val="D16349"/>
              </a:buClr>
              <a:buFont typeface="Wingdings 2"/>
              <a:buChar char=""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Поддержка намерений и действий обучающихся в самореализации в различных видах деятельности; </a:t>
            </a:r>
          </a:p>
          <a:p>
            <a:pPr marL="365760" lvl="0" indent="-283464" algn="just" defTabSz="914400">
              <a:lnSpc>
                <a:spcPct val="150000"/>
              </a:lnSpc>
              <a:spcBef>
                <a:spcPts val="600"/>
              </a:spcBef>
              <a:buClr>
                <a:srgbClr val="D16349"/>
              </a:buClr>
              <a:buFont typeface="Wingdings 2"/>
              <a:buChar char=""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Мониторинг результативности достижений обучающихся гимназии;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55462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Результаты ГИА -9</a:t>
            </a:r>
            <a:endParaRPr lang="ru-RU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92896"/>
            <a:ext cx="7344816" cy="3187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21146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Модель сопровождения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20888"/>
            <a:ext cx="8568952" cy="403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8307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208912" cy="106700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Условия реализация проекта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 «Успех каждого ребёнка»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276872"/>
            <a:ext cx="9217024" cy="4248472"/>
          </a:xfrm>
        </p:spPr>
        <p:txBody>
          <a:bodyPr>
            <a:noAutofit/>
          </a:bodyPr>
          <a:lstStyle/>
          <a:p>
            <a:pPr marL="365760" lvl="0" indent="-283464" algn="just" defTabSz="914400">
              <a:lnSpc>
                <a:spcPct val="170000"/>
              </a:lnSpc>
              <a:spcBef>
                <a:spcPts val="600"/>
              </a:spcBef>
              <a:buClr>
                <a:srgbClr val="D16349"/>
              </a:buClr>
              <a:buFont typeface="Wingdings 2"/>
              <a:buChar char=""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Большое количество обучающихся с высокими познавательными запросами;</a:t>
            </a:r>
          </a:p>
          <a:p>
            <a:pPr marL="365760" lvl="0" indent="-283464" algn="just" defTabSz="914400">
              <a:lnSpc>
                <a:spcPct val="170000"/>
              </a:lnSpc>
              <a:spcBef>
                <a:spcPts val="600"/>
              </a:spcBef>
              <a:buClr>
                <a:srgbClr val="D16349"/>
              </a:buClr>
              <a:buFont typeface="Wingdings 2"/>
              <a:buChar char=""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Система воспитательной работы гимназии (система ключевых и традиционных дел);</a:t>
            </a:r>
          </a:p>
          <a:p>
            <a:pPr marL="365760" lvl="0" indent="-283464" algn="just" defTabSz="914400">
              <a:lnSpc>
                <a:spcPct val="170000"/>
              </a:lnSpc>
              <a:spcBef>
                <a:spcPts val="600"/>
              </a:spcBef>
              <a:buClr>
                <a:srgbClr val="D16349"/>
              </a:buClr>
              <a:buFont typeface="Wingdings 2"/>
              <a:buChar char=""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Высокий уровень квалификации педагогического состава;</a:t>
            </a:r>
          </a:p>
          <a:p>
            <a:pPr marL="365760" lvl="0" indent="-283464" algn="just" defTabSz="914400">
              <a:lnSpc>
                <a:spcPct val="170000"/>
              </a:lnSpc>
              <a:spcBef>
                <a:spcPts val="600"/>
              </a:spcBef>
              <a:buClr>
                <a:srgbClr val="D16349"/>
              </a:buClr>
              <a:buFont typeface="Wingdings 2"/>
              <a:buChar char=""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Наличие спортивных сооружений (футбольное поле);</a:t>
            </a:r>
          </a:p>
          <a:p>
            <a:pPr marL="365760" lvl="0" indent="-283464" algn="just" defTabSz="914400">
              <a:lnSpc>
                <a:spcPct val="170000"/>
              </a:lnSpc>
              <a:spcBef>
                <a:spcPts val="600"/>
              </a:spcBef>
              <a:buClr>
                <a:srgbClr val="D16349"/>
              </a:buClr>
              <a:buFont typeface="Wingdings 2"/>
              <a:buChar char=""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Наличие художественно-эстетической студии;</a:t>
            </a:r>
          </a:p>
          <a:p>
            <a:pPr marL="365760" lvl="0" indent="-283464" algn="just" defTabSz="914400">
              <a:lnSpc>
                <a:spcPct val="170000"/>
              </a:lnSpc>
              <a:spcBef>
                <a:spcPts val="600"/>
              </a:spcBef>
              <a:buClr>
                <a:srgbClr val="D16349"/>
              </a:buClr>
              <a:buFont typeface="Wingdings 2"/>
              <a:buChar char=""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Деление обучающихся на профильные классы;</a:t>
            </a:r>
          </a:p>
          <a:p>
            <a:pPr marL="365760" lvl="0" indent="-283464" algn="just" defTabSz="914400">
              <a:lnSpc>
                <a:spcPct val="170000"/>
              </a:lnSpc>
              <a:spcBef>
                <a:spcPts val="600"/>
              </a:spcBef>
              <a:buClr>
                <a:srgbClr val="D16349"/>
              </a:buClr>
              <a:buFont typeface="Wingdings 2"/>
              <a:buChar char=""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Музейный комплекс.</a:t>
            </a:r>
          </a:p>
          <a:p>
            <a:pPr marL="365760" lvl="0" indent="-283464" algn="just" defTabSz="914400">
              <a:lnSpc>
                <a:spcPct val="170000"/>
              </a:lnSpc>
              <a:spcBef>
                <a:spcPts val="600"/>
              </a:spcBef>
              <a:buClr>
                <a:srgbClr val="D16349"/>
              </a:buClr>
              <a:buFont typeface="Wingdings 2"/>
              <a:buChar char=""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Большое количество учреждений дополнительного образования в районе;</a:t>
            </a:r>
          </a:p>
          <a:p>
            <a:pPr marL="365760" lvl="0" indent="-283464" algn="just" defTabSz="914400">
              <a:lnSpc>
                <a:spcPct val="170000"/>
              </a:lnSpc>
              <a:spcBef>
                <a:spcPts val="600"/>
              </a:spcBef>
              <a:buClr>
                <a:srgbClr val="D16349"/>
              </a:buClr>
              <a:buFont typeface="Wingdings 2"/>
              <a:buChar char=""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Недостаточная материальная база технической и естественнонаучной направленности;</a:t>
            </a:r>
          </a:p>
          <a:p>
            <a:pPr marL="365760" lvl="0" indent="-283464" algn="just" defTabSz="914400">
              <a:lnSpc>
                <a:spcPct val="170000"/>
              </a:lnSpc>
              <a:spcBef>
                <a:spcPts val="600"/>
              </a:spcBef>
              <a:buClr>
                <a:srgbClr val="D16349"/>
              </a:buClr>
              <a:buFont typeface="Wingdings 2"/>
              <a:buChar char=""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Значительная учебная нагрузка обучающихся;</a:t>
            </a:r>
          </a:p>
          <a:p>
            <a:pPr marL="365760" lvl="0" indent="-283464" algn="just" defTabSz="914400">
              <a:lnSpc>
                <a:spcPct val="170000"/>
              </a:lnSpc>
              <a:spcBef>
                <a:spcPts val="600"/>
              </a:spcBef>
              <a:buClr>
                <a:srgbClr val="D16349"/>
              </a:buClr>
              <a:buFont typeface="Wingdings 2"/>
              <a:buChar char=""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Высокий процент обучающихся (свыше 50%), занимающихся в спортивных секциях, школах искусств, частных кружках и студиях.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7248216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498080" cy="158417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Результаты реализации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3557623"/>
              </p:ext>
            </p:extLst>
          </p:nvPr>
        </p:nvGraphicFramePr>
        <p:xfrm>
          <a:off x="395536" y="1916833"/>
          <a:ext cx="8568952" cy="48412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46738"/>
                <a:gridCol w="2665318"/>
                <a:gridCol w="4156896"/>
              </a:tblGrid>
              <a:tr h="303375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Calibri Light"/>
                        </a:rPr>
                        <a:t>Занятость  по программам ДО в МОУ «Гимназия №3» 2021 г.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3181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Calibri Light"/>
                        </a:rPr>
                        <a:t>месяц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Calibri Light"/>
                        </a:rPr>
                        <a:t>Количество обучающихся ПФДО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Calibri Light"/>
                        </a:rPr>
                        <a:t>% к общему количеству обучающихся (859 человек, из них 17 человек старше 18 лет)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9822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Calibri Light"/>
                        </a:rPr>
                        <a:t>декабрь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Calibri Light"/>
                        </a:rPr>
                        <a:t>296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Calibri Light"/>
                        </a:rPr>
                        <a:t>35%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9822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Calibri Light"/>
                        </a:rPr>
                        <a:t>январь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Calibri Light"/>
                        </a:rPr>
                        <a:t>304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Calibri Light"/>
                        </a:rPr>
                        <a:t>36%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9822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Calibri Light"/>
                        </a:rPr>
                        <a:t>февраль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Calibri Light"/>
                        </a:rPr>
                        <a:t>348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Calibri Light"/>
                        </a:rPr>
                        <a:t>40.5 %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9822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Calibri Light"/>
                        </a:rPr>
                        <a:t>март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Calibri Light"/>
                        </a:rPr>
                        <a:t>708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Calibri Light"/>
                        </a:rPr>
                        <a:t>82.4 %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9822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Calibri Light"/>
                        </a:rPr>
                        <a:t>апрель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Calibri Light"/>
                        </a:rPr>
                        <a:t>715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Calibri Light"/>
                        </a:rPr>
                        <a:t>83.2 %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9822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Calibri Light"/>
                        </a:rPr>
                        <a:t>май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Calibri Light"/>
                        </a:rPr>
                        <a:t>728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Calibri Light"/>
                        </a:rPr>
                        <a:t>84.8 %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2253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>
                <a:solidFill>
                  <a:schemeClr val="bg1"/>
                </a:solidFill>
                <a:latin typeface="Calibri"/>
              </a:rPr>
              <a:t>Результаты ГИА-9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3500"/>
            <a:ext cx="7992888" cy="3416300"/>
          </a:xfrm>
        </p:spPr>
        <p:txBody>
          <a:bodyPr/>
          <a:lstStyle/>
          <a:p>
            <a:pPr marL="0" lvl="0" indent="0" algn="ctr" defTabSz="914400">
              <a:spcBef>
                <a:spcPct val="20000"/>
              </a:spcBef>
              <a:buClrTx/>
              <a:buSzTx/>
              <a:buNone/>
            </a:pPr>
            <a:r>
              <a:rPr lang="ru-RU" sz="3200" b="1" dirty="0">
                <a:solidFill>
                  <a:prstClr val="black"/>
                </a:solidFill>
                <a:latin typeface="Calibri"/>
              </a:rPr>
              <a:t>110 выпускников</a:t>
            </a:r>
          </a:p>
          <a:p>
            <a:pPr marL="0" lvl="0" indent="0" defTabSz="914400">
              <a:spcBef>
                <a:spcPct val="20000"/>
              </a:spcBef>
              <a:buClrTx/>
              <a:buSzTx/>
              <a:buNone/>
            </a:pPr>
            <a:r>
              <a:rPr lang="ru-RU" sz="3200" b="1" dirty="0">
                <a:solidFill>
                  <a:prstClr val="black"/>
                </a:solidFill>
                <a:latin typeface="Calibri"/>
              </a:rPr>
              <a:t>5 выпускников </a:t>
            </a:r>
            <a:r>
              <a:rPr lang="ru-RU" sz="3200" dirty="0">
                <a:solidFill>
                  <a:prstClr val="black"/>
                </a:solidFill>
                <a:latin typeface="Calibri"/>
              </a:rPr>
              <a:t>– аттестаты об основном общем образовании с </a:t>
            </a:r>
            <a:r>
              <a:rPr lang="ru-RU" sz="3200" dirty="0" smtClean="0">
                <a:solidFill>
                  <a:prstClr val="black"/>
                </a:solidFill>
                <a:latin typeface="Calibri"/>
              </a:rPr>
              <a:t>отличием</a:t>
            </a:r>
          </a:p>
          <a:p>
            <a:pPr marL="0" lvl="0" indent="0" defTabSz="914400">
              <a:spcBef>
                <a:spcPct val="20000"/>
              </a:spcBef>
              <a:buClrTx/>
              <a:buSzTx/>
              <a:buNone/>
            </a:pPr>
            <a:endParaRPr lang="ru-RU" sz="3200" dirty="0">
              <a:solidFill>
                <a:prstClr val="black"/>
              </a:solidFill>
              <a:latin typeface="Calibri"/>
            </a:endParaRPr>
          </a:p>
          <a:p>
            <a:pPr lvl="0" defTabSz="914400">
              <a:spcBef>
                <a:spcPct val="20000"/>
              </a:spcBef>
              <a:buClrTx/>
              <a:buSzTx/>
              <a:buFont typeface="Arial" pitchFamily="34" charset="0"/>
              <a:buChar char="•"/>
            </a:pPr>
            <a:endParaRPr lang="ru-RU" sz="3200" dirty="0">
              <a:solidFill>
                <a:prstClr val="black"/>
              </a:solidFill>
              <a:latin typeface="Calibri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9463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Поступление выпускников 9-х классов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3500"/>
            <a:ext cx="8352928" cy="3416300"/>
          </a:xfrm>
        </p:spPr>
        <p:txBody>
          <a:bodyPr>
            <a:normAutofit/>
          </a:bodyPr>
          <a:lstStyle/>
          <a:p>
            <a:pPr lvl="0" defTabSz="914400">
              <a:spcBef>
                <a:spcPct val="20000"/>
              </a:spcBef>
              <a:buClrTx/>
              <a:buSzTx/>
              <a:buFont typeface="Arial" pitchFamily="34" charset="0"/>
              <a:buChar char="•"/>
            </a:pPr>
            <a:r>
              <a:rPr lang="ru-RU" sz="3200" b="1" dirty="0">
                <a:solidFill>
                  <a:prstClr val="black"/>
                </a:solidFill>
                <a:latin typeface="Calibri"/>
              </a:rPr>
              <a:t>67  выпускников </a:t>
            </a:r>
            <a:r>
              <a:rPr lang="ru-RU" sz="3200" dirty="0">
                <a:solidFill>
                  <a:prstClr val="black"/>
                </a:solidFill>
                <a:latin typeface="Calibri"/>
              </a:rPr>
              <a:t>продолжают обучение в профильных классах гимназии:</a:t>
            </a:r>
          </a:p>
          <a:p>
            <a:pPr lvl="0" defTabSz="914400">
              <a:spcBef>
                <a:spcPct val="20000"/>
              </a:spcBef>
              <a:buClrTx/>
              <a:buSzTx/>
              <a:buFont typeface="Arial" pitchFamily="34" charset="0"/>
              <a:buChar char="•"/>
            </a:pPr>
            <a:r>
              <a:rPr lang="ru-RU" sz="3200" dirty="0" smtClean="0">
                <a:solidFill>
                  <a:prstClr val="black"/>
                </a:solidFill>
                <a:latin typeface="Calibri"/>
              </a:rPr>
              <a:t>24 </a:t>
            </a:r>
            <a:r>
              <a:rPr lang="ru-RU" sz="3200" dirty="0">
                <a:solidFill>
                  <a:prstClr val="black"/>
                </a:solidFill>
                <a:latin typeface="Calibri"/>
              </a:rPr>
              <a:t>выпускников поступили в другие школы</a:t>
            </a:r>
          </a:p>
          <a:p>
            <a:pPr lvl="0" defTabSz="914400">
              <a:spcBef>
                <a:spcPct val="20000"/>
              </a:spcBef>
              <a:buClrTx/>
              <a:buSzTx/>
              <a:buFont typeface="Arial" pitchFamily="34" charset="0"/>
              <a:buChar char="•"/>
            </a:pPr>
            <a:r>
              <a:rPr lang="ru-RU" sz="3200" dirty="0">
                <a:solidFill>
                  <a:prstClr val="black"/>
                </a:solidFill>
                <a:latin typeface="Calibri"/>
              </a:rPr>
              <a:t>20 выпускников учатся в колледжах г. Ярославля</a:t>
            </a:r>
          </a:p>
          <a:p>
            <a:pPr lvl="0" defTabSz="914400">
              <a:spcBef>
                <a:spcPct val="20000"/>
              </a:spcBef>
              <a:buClrTx/>
              <a:buSzTx/>
              <a:buFont typeface="Arial" pitchFamily="34" charset="0"/>
              <a:buChar char="•"/>
            </a:pPr>
            <a:endParaRPr lang="ru-RU" sz="3200" dirty="0">
              <a:solidFill>
                <a:prstClr val="black"/>
              </a:solidFill>
              <a:latin typeface="Calibri"/>
            </a:endParaRPr>
          </a:p>
          <a:p>
            <a:pPr lvl="0" defTabSz="914400">
              <a:spcBef>
                <a:spcPct val="20000"/>
              </a:spcBef>
              <a:buClrTx/>
              <a:buSzTx/>
              <a:buFont typeface="Arial" pitchFamily="34" charset="0"/>
              <a:buChar char="•"/>
            </a:pPr>
            <a:endParaRPr lang="ru-RU" sz="3200" dirty="0">
              <a:solidFill>
                <a:prstClr val="black"/>
              </a:solidFill>
              <a:latin typeface="Calibri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7233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bg1"/>
                </a:solidFill>
                <a:latin typeface="Calibri"/>
              </a:rPr>
              <a:t>Результаты государственной итоговой аттестации (11 классы)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603500"/>
            <a:ext cx="7776864" cy="3416300"/>
          </a:xfrm>
        </p:spPr>
        <p:txBody>
          <a:bodyPr>
            <a:normAutofit fontScale="92500" lnSpcReduction="10000"/>
          </a:bodyPr>
          <a:lstStyle/>
          <a:p>
            <a:pPr lvl="0" defTabSz="914400">
              <a:spcBef>
                <a:spcPct val="20000"/>
              </a:spcBef>
              <a:buClrTx/>
              <a:buSzTx/>
              <a:buFont typeface="Arial" pitchFamily="34" charset="0"/>
              <a:buChar char="•"/>
            </a:pPr>
            <a:r>
              <a:rPr lang="ru-RU" sz="3200" b="1" dirty="0">
                <a:solidFill>
                  <a:prstClr val="black"/>
                </a:solidFill>
                <a:latin typeface="Calibri"/>
              </a:rPr>
              <a:t>10 выпускников </a:t>
            </a:r>
            <a:r>
              <a:rPr lang="ru-RU" sz="3200" dirty="0">
                <a:solidFill>
                  <a:prstClr val="black"/>
                </a:solidFill>
                <a:latin typeface="Calibri"/>
              </a:rPr>
              <a:t>– аттестаты с отличием и медали «За особые успехи в учении»</a:t>
            </a:r>
          </a:p>
          <a:p>
            <a:pPr lvl="0" defTabSz="914400">
              <a:spcBef>
                <a:spcPct val="20000"/>
              </a:spcBef>
              <a:buClrTx/>
              <a:buSzTx/>
              <a:buFont typeface="Arial" pitchFamily="34" charset="0"/>
              <a:buChar char="•"/>
            </a:pPr>
            <a:r>
              <a:rPr lang="ru-RU" sz="3200" b="1" dirty="0">
                <a:solidFill>
                  <a:prstClr val="black"/>
                </a:solidFill>
                <a:latin typeface="Calibri"/>
              </a:rPr>
              <a:t>13 выпускников </a:t>
            </a:r>
            <a:r>
              <a:rPr lang="ru-RU" sz="3200" dirty="0">
                <a:solidFill>
                  <a:prstClr val="black"/>
                </a:solidFill>
                <a:latin typeface="Calibri"/>
              </a:rPr>
              <a:t>– городская премия «За особые способности в учении»</a:t>
            </a:r>
          </a:p>
          <a:p>
            <a:pPr lvl="0" defTabSz="914400">
              <a:spcBef>
                <a:spcPct val="20000"/>
              </a:spcBef>
              <a:buClrTx/>
              <a:buSzTx/>
              <a:buFont typeface="Arial" pitchFamily="34" charset="0"/>
              <a:buChar char="•"/>
            </a:pPr>
            <a:r>
              <a:rPr lang="ru-RU" sz="3200" b="1" dirty="0">
                <a:solidFill>
                  <a:prstClr val="black"/>
                </a:solidFill>
                <a:latin typeface="Calibri"/>
              </a:rPr>
              <a:t>3 выпускника </a:t>
            </a:r>
            <a:r>
              <a:rPr lang="ru-RU" sz="3200" dirty="0">
                <a:solidFill>
                  <a:prstClr val="black"/>
                </a:solidFill>
                <a:latin typeface="Calibri"/>
              </a:rPr>
              <a:t>- Почётный знак Губернатора Ярославской области «За особые успехи в учении».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4854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ЕГЭ (средний балл)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8333868"/>
              </p:ext>
            </p:extLst>
          </p:nvPr>
        </p:nvGraphicFramePr>
        <p:xfrm>
          <a:off x="323528" y="1939968"/>
          <a:ext cx="8258596" cy="45853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90844"/>
                <a:gridCol w="1833876"/>
                <a:gridCol w="1833876"/>
              </a:tblGrid>
              <a:tr h="6541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Предмет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Средний балл по РФ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Средний балл по гимназии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61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Русский язык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71,4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84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61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Математика (ПУ)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55,1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71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61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Физика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55,1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67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61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Химия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53,8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69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61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Информатика и ИКТ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62,8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78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7001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Биология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51,1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69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61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История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54,9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65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61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География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59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75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61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Английский язык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72,2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72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61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Обществознание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56,4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69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61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Литература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66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67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7553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3070965"/>
              </p:ext>
            </p:extLst>
          </p:nvPr>
        </p:nvGraphicFramePr>
        <p:xfrm>
          <a:off x="323528" y="1988840"/>
          <a:ext cx="8820472" cy="26642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7750"/>
                <a:gridCol w="597984"/>
                <a:gridCol w="961497"/>
                <a:gridCol w="836671"/>
                <a:gridCol w="836671"/>
                <a:gridCol w="961497"/>
                <a:gridCol w="717750"/>
                <a:gridCol w="836671"/>
                <a:gridCol w="836671"/>
                <a:gridCol w="717750"/>
                <a:gridCol w="799560"/>
              </a:tblGrid>
              <a:tr h="10335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Год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МП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Обществ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Биология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Литература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Информ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Англ.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яз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География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Химия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Физика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Исто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рия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323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2019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55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41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13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11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22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14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9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10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12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585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2020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52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45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14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24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24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11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9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15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398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2021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49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38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16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14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22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10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3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13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16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12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5085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Количество выпускников, получивших более 90 баллов по результатам ЕГЭ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8604634"/>
              </p:ext>
            </p:extLst>
          </p:nvPr>
        </p:nvGraphicFramePr>
        <p:xfrm>
          <a:off x="539551" y="1484785"/>
          <a:ext cx="8280920" cy="52904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3971"/>
                <a:gridCol w="2100891"/>
                <a:gridCol w="2098029"/>
                <a:gridCol w="2098029"/>
              </a:tblGrid>
              <a:tr h="2733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Предмет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Учитель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Баллы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Кол-во чел.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15396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Русский язык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Самойлова Е.И.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100 б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выше 90 б.  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3 чел.(11а-Васильева Алёна, </a:t>
                      </a:r>
                      <a:r>
                        <a:rPr lang="ru-RU" sz="1600" b="1" dirty="0" err="1">
                          <a:effectLst/>
                        </a:rPr>
                        <a:t>Кильчитский</a:t>
                      </a:r>
                      <a:r>
                        <a:rPr lang="ru-RU" sz="1600" b="1" dirty="0">
                          <a:effectLst/>
                        </a:rPr>
                        <a:t> Константин, 11в-Шакурова Дарья)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25 чел. (11а, 11в)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33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Аниськина Н.В.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выше 90 б. 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 чел.(11б)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36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География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Царева Е.П.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100 б.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 чел.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</a:rPr>
                        <a:t>Сухогузова</a:t>
                      </a:r>
                      <a:r>
                        <a:rPr lang="ru-RU" sz="1600" b="1" dirty="0">
                          <a:effectLst/>
                        </a:rPr>
                        <a:t> София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443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Математика профильная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Гарина Л.В.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выше 90 б.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 чел.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(в </a:t>
                      </a:r>
                      <a:r>
                        <a:rPr lang="ru-RU" sz="1600" dirty="0" err="1">
                          <a:effectLst/>
                        </a:rPr>
                        <a:t>т.ч</a:t>
                      </a:r>
                      <a:r>
                        <a:rPr lang="ru-RU" sz="1600" dirty="0">
                          <a:effectLst/>
                        </a:rPr>
                        <a:t>. - 99 б. – Васильева Алёна – 11А)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33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История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Синицына С.В.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выше 90 б.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 чел 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03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Обществознание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 чел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87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Информатика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Гусева В.М.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выше 90 б.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 чел.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2849870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Ион (конференц-зал)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 Boardroom" id="{FC33163D-4339-46B1-8EED-24C834239D99}" vid="{A3AB87EF-B655-4FFF-8D05-F333AD7F2789}"/>
    </a:ext>
  </a:ext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1772</TotalTime>
  <Words>1196</Words>
  <Application>Microsoft Office PowerPoint</Application>
  <PresentationFormat>Экран (4:3)</PresentationFormat>
  <Paragraphs>281</Paragraphs>
  <Slides>32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32</vt:i4>
      </vt:variant>
    </vt:vector>
  </HeadingPairs>
  <TitlesOfParts>
    <vt:vector size="42" baseType="lpstr">
      <vt:lpstr>Тема Office</vt:lpstr>
      <vt:lpstr>Ион (конференц-зал)</vt:lpstr>
      <vt:lpstr>2_Тема Office</vt:lpstr>
      <vt:lpstr>1_Тема Office</vt:lpstr>
      <vt:lpstr>3_Тема Office</vt:lpstr>
      <vt:lpstr>4_Тема Office</vt:lpstr>
      <vt:lpstr>9_Тема Office</vt:lpstr>
      <vt:lpstr>10_Тема Office</vt:lpstr>
      <vt:lpstr>11_Тема Office</vt:lpstr>
      <vt:lpstr>12_Тема Office</vt:lpstr>
      <vt:lpstr>Публичный отчёт о результатах деятельности МОУ  «Гимназия № 3»  в 2020-2021 учебном году</vt:lpstr>
      <vt:lpstr>Результаты учебной деятельности  (2020-2021 учебный год) </vt:lpstr>
      <vt:lpstr>Результаты ГИА -9</vt:lpstr>
      <vt:lpstr>Результаты ГИА-9</vt:lpstr>
      <vt:lpstr>Поступление выпускников 9-х классов</vt:lpstr>
      <vt:lpstr>Результаты государственной итоговой аттестации (11 классы)</vt:lpstr>
      <vt:lpstr>Результаты ЕГЭ (средний балл)</vt:lpstr>
      <vt:lpstr> </vt:lpstr>
      <vt:lpstr>Количество выпускников, получивших более 90 баллов по результатам ЕГЭ</vt:lpstr>
      <vt:lpstr>Трудоустройство выпускников  11 классов</vt:lpstr>
      <vt:lpstr>Презентация PowerPoint</vt:lpstr>
      <vt:lpstr>Презентация PowerPoint</vt:lpstr>
      <vt:lpstr>Презентация PowerPoint</vt:lpstr>
      <vt:lpstr>Инновационная деятельность</vt:lpstr>
      <vt:lpstr>Инновационная деятельность</vt:lpstr>
      <vt:lpstr>Профориентация</vt:lpstr>
      <vt:lpstr>Лаборатория профессионального выбора </vt:lpstr>
      <vt:lpstr>Профориентация</vt:lpstr>
      <vt:lpstr>Международные проекты (дистанционно) </vt:lpstr>
      <vt:lpstr>Тема  2020-2021 года   «Связь времен»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Нравятся ли мероприятия, проводимые в гимназии ?</vt:lpstr>
      <vt:lpstr>Активность родителей </vt:lpstr>
      <vt:lpstr>Система выявления, сопровождения и поддержки одаренных детей</vt:lpstr>
      <vt:lpstr>Задачи:</vt:lpstr>
      <vt:lpstr>Модель сопровождения</vt:lpstr>
      <vt:lpstr>Условия реализация проекта  «Успех каждого ребёнка»</vt:lpstr>
      <vt:lpstr>Результаты реализации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tereschenko33</dc:creator>
  <cp:lastModifiedBy>tereschenko33</cp:lastModifiedBy>
  <cp:revision>15</cp:revision>
  <dcterms:created xsi:type="dcterms:W3CDTF">2021-11-22T11:18:57Z</dcterms:created>
  <dcterms:modified xsi:type="dcterms:W3CDTF">2021-12-14T10:43:33Z</dcterms:modified>
</cp:coreProperties>
</file>