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03" r:id="rId2"/>
    <p:sldId id="328" r:id="rId3"/>
    <p:sldId id="338" r:id="rId4"/>
    <p:sldId id="339" r:id="rId5"/>
    <p:sldId id="330" r:id="rId6"/>
    <p:sldId id="333" r:id="rId7"/>
    <p:sldId id="327" r:id="rId8"/>
    <p:sldId id="329" r:id="rId9"/>
    <p:sldId id="336" r:id="rId10"/>
    <p:sldId id="331" r:id="rId11"/>
    <p:sldId id="332" r:id="rId12"/>
    <p:sldId id="334" r:id="rId13"/>
    <p:sldId id="335" r:id="rId14"/>
    <p:sldId id="337" r:id="rId15"/>
    <p:sldId id="341" r:id="rId16"/>
    <p:sldId id="306" r:id="rId17"/>
    <p:sldId id="316" r:id="rId18"/>
    <p:sldId id="318" r:id="rId19"/>
    <p:sldId id="317" r:id="rId20"/>
    <p:sldId id="290" r:id="rId21"/>
    <p:sldId id="34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C9B74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Лист1!$A$26:$A$33</c:f>
              <c:strCache>
                <c:ptCount val="8"/>
                <c:pt idx="0">
                  <c:v>г. Ярославль</c:v>
                </c:pt>
                <c:pt idx="1">
                  <c:v>г. Москва</c:v>
                </c:pt>
                <c:pt idx="2">
                  <c:v>г.Санкт-Петербург</c:v>
                </c:pt>
                <c:pt idx="3">
                  <c:v>г.Краснодар</c:v>
                </c:pt>
                <c:pt idx="4">
                  <c:v>Зарубежье</c:v>
                </c:pt>
                <c:pt idx="5">
                  <c:v>СПО</c:v>
                </c:pt>
                <c:pt idx="6">
                  <c:v>Армия</c:v>
                </c:pt>
                <c:pt idx="7">
                  <c:v>Никуда</c:v>
                </c:pt>
              </c:strCache>
            </c:strRef>
          </c:cat>
          <c:val>
            <c:numRef>
              <c:f>Лист1!$B$26:$B$33</c:f>
              <c:numCache>
                <c:formatCode>General</c:formatCode>
                <c:ptCount val="8"/>
                <c:pt idx="0">
                  <c:v>55</c:v>
                </c:pt>
                <c:pt idx="1">
                  <c:v>11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CB93C-1294-4507-BFEC-0D09AD3FA787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5555E-382B-4F57-AA8D-775996C8E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2935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E91E-16CD-4BE2-AC00-04A23C9C6A92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016A-57C5-48E3-AC9C-1261BCFD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E91E-16CD-4BE2-AC00-04A23C9C6A92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016A-57C5-48E3-AC9C-1261BCFD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E91E-16CD-4BE2-AC00-04A23C9C6A92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016A-57C5-48E3-AC9C-1261BCFD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E91E-16CD-4BE2-AC00-04A23C9C6A92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016A-57C5-48E3-AC9C-1261BCFD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E91E-16CD-4BE2-AC00-04A23C9C6A92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016A-57C5-48E3-AC9C-1261BCFD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E91E-16CD-4BE2-AC00-04A23C9C6A92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016A-57C5-48E3-AC9C-1261BCFD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E91E-16CD-4BE2-AC00-04A23C9C6A92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016A-57C5-48E3-AC9C-1261BCFD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E91E-16CD-4BE2-AC00-04A23C9C6A92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016A-57C5-48E3-AC9C-1261BCFD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E91E-16CD-4BE2-AC00-04A23C9C6A92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016A-57C5-48E3-AC9C-1261BCFD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E91E-16CD-4BE2-AC00-04A23C9C6A92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016A-57C5-48E3-AC9C-1261BCFD2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E91E-16CD-4BE2-AC00-04A23C9C6A92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EA016A-57C5-48E3-AC9C-1261BCFD29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8DE91E-16CD-4BE2-AC00-04A23C9C6A92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EA016A-57C5-48E3-AC9C-1261BCFD29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ГИМНАЗИЯ-ТЕРРИТОРИЯ УСПЕХА</a:t>
            </a:r>
            <a:endParaRPr lang="ru-RU" dirty="0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27918" y="2132856"/>
            <a:ext cx="7504522" cy="4248472"/>
          </a:xfrm>
          <a:prstGeom prst="round2DiagRect">
            <a:avLst>
              <a:gd name="adj1" fmla="val 5354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4" descr="schoo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676355">
            <a:off x="592624" y="2024217"/>
            <a:ext cx="2216542" cy="13643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66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026094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1393825"/>
          <a:ext cx="8349713" cy="4843465"/>
        </p:xfrm>
        <a:graphic>
          <a:graphicData uri="http://schemas.openxmlformats.org/drawingml/2006/table">
            <a:tbl>
              <a:tblPr/>
              <a:tblGrid>
                <a:gridCol w="2895600"/>
                <a:gridCol w="1529813"/>
                <a:gridCol w="1677988"/>
                <a:gridCol w="858837"/>
                <a:gridCol w="1387475"/>
              </a:tblGrid>
              <a:tr h="3651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Русский язык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Математика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3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Средний балл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Справляемость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Средний балл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Справляемость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ЯО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30,6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99,3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16,4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98,7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Г.Ярославль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31,3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99,6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16,9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МОУ «Гимназия № 1»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33,3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19,0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МОУ «Гимназия № 2»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34,4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21,0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МОУ «Гимназия № 3»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34,6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21,4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МОУ «Лицей № 86»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33,6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2120" marR="621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7" name="Rectangle 1"/>
          <p:cNvSpPr>
            <a:spLocks noChangeArrowheads="1"/>
          </p:cNvSpPr>
          <p:nvPr/>
        </p:nvSpPr>
        <p:spPr bwMode="auto">
          <a:xfrm>
            <a:off x="0" y="30240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 eaLnBrk="0"/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Сравнительные результаты по среднему баллу </a:t>
            </a:r>
            <a:endParaRPr lang="ru-RU" sz="2800" dirty="0"/>
          </a:p>
          <a:p>
            <a:pPr indent="450850" algn="ctr" eaLnBrk="0">
              <a:lnSpc>
                <a:spcPct val="100000"/>
              </a:lnSpc>
              <a:buClrTx/>
              <a:buSzTx/>
              <a:buFontTx/>
              <a:buNone/>
            </a:pP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среди учреждений кластера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г.Ярославля</a:t>
            </a:r>
          </a:p>
          <a:p>
            <a:pPr indent="450850" algn="ctr" eaLnBrk="0">
              <a:lnSpc>
                <a:spcPct val="100000"/>
              </a:lnSpc>
              <a:buClrTx/>
              <a:buSzTx/>
              <a:buFontTx/>
              <a:buNone/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(ГИА- 9 класс)</a:t>
            </a:r>
            <a:endParaRPr lang="ru-RU" sz="2800" dirty="0"/>
          </a:p>
          <a:p>
            <a:pPr indent="450850" eaLnBrk="0">
              <a:lnSpc>
                <a:spcPct val="100000"/>
              </a:lnSpc>
              <a:buClrTx/>
              <a:buSzTx/>
              <a:buFontTx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32" y="476671"/>
          <a:ext cx="8820468" cy="13132543"/>
        </p:xfrm>
        <a:graphic>
          <a:graphicData uri="http://schemas.openxmlformats.org/drawingml/2006/table">
            <a:tbl>
              <a:tblPr/>
              <a:tblGrid>
                <a:gridCol w="735039"/>
                <a:gridCol w="735039"/>
                <a:gridCol w="735039"/>
                <a:gridCol w="735039"/>
                <a:gridCol w="735039"/>
                <a:gridCol w="735039"/>
                <a:gridCol w="735039"/>
                <a:gridCol w="735039"/>
                <a:gridCol w="735039"/>
                <a:gridCol w="735039"/>
                <a:gridCol w="735039"/>
                <a:gridCol w="735039"/>
              </a:tblGrid>
              <a:tr h="137355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2013-2014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2014-2015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2015-2016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35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выпускников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 vert="vert27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писавших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 vert="vert27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Справляемость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 vert="vert27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 vert="vert27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выпускников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 vert="vert27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писавших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 vert="vert27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Справляемость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 vert="vert27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 vert="vert27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выпускников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 vert="vert27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писавших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 vert="vert27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Справляемость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 vert="vert27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 b="1"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 vert="vert27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72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 (профильный уровень)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55,93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67(100%)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64,16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48(94,11%)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 dirty="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72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МАТЕМАТИКА (базовый уровень)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4,75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59(100%)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 dirty="0">
                          <a:latin typeface="Times New Roman"/>
                          <a:ea typeface="Times New Roman"/>
                          <a:cs typeface="Times New Roman"/>
                        </a:rPr>
                        <a:t>4.71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72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87(100%)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76,03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80,91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72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59,67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62,71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72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65,75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67,6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72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6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 (83,33%)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65,75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60,3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 dirty="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72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ИНФОРМАТИКА И ИКТ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63,29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66,17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7(87,5%)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72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19(95%)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51,25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58,15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18(94,7%)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72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49(100%)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71,88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51(100%)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70,43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34(100%)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72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22(100%)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67,27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72,2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16(94,1%)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 dirty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72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75,5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 dirty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72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67,21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70,33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 dirty="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263672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ФРАНЦУЗСКИЙ ЯЗЫК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52,5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1(100%)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2(100%)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 dirty="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997" marR="26997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1276350" y="117475"/>
            <a:ext cx="65913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/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Результаты ЕГЭ (в сравнении за 3 года)</a:t>
            </a:r>
            <a:endParaRPr lang="ru-RU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836613"/>
          <a:ext cx="8964613" cy="5805298"/>
        </p:xfrm>
        <a:graphic>
          <a:graphicData uri="http://schemas.openxmlformats.org/drawingml/2006/table">
            <a:tbl>
              <a:tblPr/>
              <a:tblGrid>
                <a:gridCol w="3335338"/>
                <a:gridCol w="1487487"/>
                <a:gridCol w="2071688"/>
                <a:gridCol w="2070100"/>
              </a:tblGrid>
              <a:tr h="5429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Русский язык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Математика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Профильный уровень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Базовый уровень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РФ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46,3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Ярославская область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73,2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48,6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Г.Ярославль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74,3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49,5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МОУ «Гимназия № 1»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77,5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56,0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МОУ «Гимназия № 2»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80,4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59,3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МОУ «Гимназия № 3»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82,3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59,5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МОУ «Лицей № 86»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77,9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65,1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МОУ СШ «Провинциальный колледж»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78,5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58,5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16" name="Rectangle 1"/>
          <p:cNvSpPr>
            <a:spLocks noChangeArrowheads="1"/>
          </p:cNvSpPr>
          <p:nvPr/>
        </p:nvSpPr>
        <p:spPr bwMode="auto">
          <a:xfrm>
            <a:off x="0" y="128588"/>
            <a:ext cx="91440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 eaLnBrk="0"/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Сравнительные результаты ЕГЭ по среднему баллу </a:t>
            </a:r>
            <a:endParaRPr lang="ru-RU" sz="2400"/>
          </a:p>
          <a:p>
            <a:pPr indent="450850" algn="ctr" eaLnBrk="0">
              <a:lnSpc>
                <a:spcPct val="100000"/>
              </a:lnSpc>
              <a:buClrTx/>
              <a:buSzTx/>
              <a:buFontTx/>
              <a:buNone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среди учреждений кластера по обязательным предметам</a:t>
            </a:r>
            <a:endParaRPr lang="ru-RU" sz="2400"/>
          </a:p>
          <a:p>
            <a:pPr indent="450850" eaLnBrk="0">
              <a:lnSpc>
                <a:spcPct val="100000"/>
              </a:lnSpc>
              <a:buClrTx/>
              <a:buSzTx/>
              <a:buFontTx/>
              <a:buNone/>
            </a:pP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447675"/>
          <a:ext cx="9144000" cy="6374710"/>
        </p:xfrm>
        <a:graphic>
          <a:graphicData uri="http://schemas.openxmlformats.org/drawingml/2006/table">
            <a:tbl>
              <a:tblPr/>
              <a:tblGrid>
                <a:gridCol w="874713"/>
                <a:gridCol w="1017587"/>
                <a:gridCol w="1019175"/>
                <a:gridCol w="889000"/>
                <a:gridCol w="890588"/>
                <a:gridCol w="889000"/>
                <a:gridCol w="1017587"/>
                <a:gridCol w="765175"/>
                <a:gridCol w="890588"/>
                <a:gridCol w="890587"/>
              </a:tblGrid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ОУ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Общество-знание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История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ИКТ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Биология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Физика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Химия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География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Англ. язык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Литература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СШ 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№ 4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65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55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52,6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61,4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56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53,7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69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81,5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65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СШ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 № 33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73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66,3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81,1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71,8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68,1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73,4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-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76,4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49,5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СШ №42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59,7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53,5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-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69,9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54,1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69,9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-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59,3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66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СШ №43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66,2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67,2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62,4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67,2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51,9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65,7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-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57,3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54,8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ПК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61,7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59,9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71,3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68,8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55,5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69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45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80,2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61,9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Лицей №86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60,1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54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65,2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61,1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59,3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66,7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-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69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46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Гимн. №3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67,2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65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55,4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70,9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57,9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62,1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61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66,9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58,1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Гимн.№2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68,4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68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74,3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66,5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51,8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65,9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-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81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66,8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Гимн. №1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62,3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78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71,1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65,4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51,1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60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54,5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77,8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61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mbria" pitchFamily="18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84083" marR="84083" marT="42041" marB="420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509" name="Rectangle 1"/>
          <p:cNvSpPr>
            <a:spLocks noChangeArrowheads="1"/>
          </p:cNvSpPr>
          <p:nvPr/>
        </p:nvSpPr>
        <p:spPr bwMode="auto">
          <a:xfrm>
            <a:off x="573088" y="-252413"/>
            <a:ext cx="7997825" cy="962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eaLnBrk="0"/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Сравнительные результаты ЕГЭ по среднему баллу </a:t>
            </a:r>
            <a:endParaRPr lang="ru-RU" sz="2000"/>
          </a:p>
          <a:p>
            <a:pPr indent="450850" eaLnBrk="0">
              <a:lnSpc>
                <a:spcPct val="100000"/>
              </a:lnSpc>
              <a:buClrTx/>
              <a:buSzTx/>
              <a:buFontTx/>
              <a:buNone/>
            </a:pP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среди учреждений кластера по предметам по выбору</a:t>
            </a:r>
            <a:endParaRPr lang="ru-RU" sz="2000"/>
          </a:p>
          <a:p>
            <a:pPr indent="450850" eaLnBrk="0">
              <a:lnSpc>
                <a:spcPct val="100000"/>
              </a:lnSpc>
              <a:buClrTx/>
              <a:buSzTx/>
              <a:buFontTx/>
              <a:buNone/>
            </a:pP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Поступление выпускников </a:t>
            </a:r>
            <a:br>
              <a:rPr lang="ru-RU" b="1" dirty="0" smtClean="0"/>
            </a:br>
            <a:r>
              <a:rPr lang="ru-RU" b="1" dirty="0" smtClean="0"/>
              <a:t>11-х классов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338437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Результаты участия в олимпиадах</a:t>
            </a:r>
            <a:endParaRPr lang="ru-RU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Комфортная образовательная среда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9036496" cy="5085184"/>
          </a:xfrm>
        </p:spPr>
        <p:txBody>
          <a:bodyPr/>
          <a:lstStyle/>
          <a:p>
            <a:r>
              <a:rPr lang="ru-RU" dirty="0" smtClean="0"/>
              <a:t>Программа «Школьный двор»;</a:t>
            </a:r>
          </a:p>
          <a:p>
            <a:r>
              <a:rPr lang="ru-RU" dirty="0" smtClean="0"/>
              <a:t>Организация отдыха (Гимназическое Арт-пространство)</a:t>
            </a:r>
          </a:p>
          <a:p>
            <a:r>
              <a:rPr lang="ru-RU" dirty="0" smtClean="0"/>
              <a:t>Центр дополнительного образования: внеурочная деятельность (108 ч.: 18 классов-6 ч.), кружки и ХЭС);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26025" y="4005064"/>
            <a:ext cx="5482952" cy="2736304"/>
          </a:xfrm>
          <a:prstGeom prst="round2DiagRect">
            <a:avLst>
              <a:gd name="adj1" fmla="val 5013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416146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IMGP055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01112"/>
            <a:ext cx="9144001" cy="70638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79512" y="214290"/>
            <a:ext cx="8322370" cy="83893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Условия  развития гимназии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1691680" y="1468624"/>
            <a:ext cx="7309476" cy="5246525"/>
          </a:xfrm>
          <a:prstGeom prst="roundRect">
            <a:avLst>
              <a:gd name="adj" fmla="val 7505"/>
            </a:avLst>
          </a:prstGeom>
          <a:solidFill>
            <a:srgbClr val="FFFF00">
              <a:alpha val="74902"/>
            </a:srgbClr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Pts val="1200"/>
              <a:buFont typeface="Symbol" pitchFamily="18" charset="2"/>
              <a:buChar char="·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 </a:t>
            </a:r>
            <a:r>
              <a:rPr kumimoji="0" lang="ru-RU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Приказом Департамента образования мэрии города Ярославля № 01-05/462 от 09.07.2014 гимназии присвоен статус </a:t>
            </a:r>
          </a:p>
          <a:p>
            <a:pPr marL="184150" marR="0" lvl="1" indent="79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Pts val="1000"/>
              <a:buFont typeface="+mj-lt"/>
              <a:buAutoNum type="arabicPeriod"/>
              <a:tabLst/>
            </a:pPr>
            <a:r>
              <a:rPr kumimoji="0" lang="ru-RU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 муниципального ресурсного центра</a:t>
            </a:r>
            <a:r>
              <a:rPr kumimoji="0" lang="en-US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«</a:t>
            </a:r>
            <a:r>
              <a:rPr kumimoji="0" lang="ru-RU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Модель и алгоритм деятельности ОУ в условиях  введения ФГОС ООО</a:t>
            </a:r>
            <a:r>
              <a:rPr kumimoji="0" lang="en-US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»,</a:t>
            </a:r>
            <a:endParaRPr kumimoji="0" lang="ru-RU" sz="155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184150" marR="0" lvl="1" indent="79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Pts val="1200"/>
              <a:buFont typeface="+mj-lt"/>
              <a:buAutoNum type="arabicPeriod"/>
              <a:tabLst/>
            </a:pPr>
            <a:r>
              <a:rPr kumimoji="0" lang="ru-RU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 муниципального ресурсного центра </a:t>
            </a:r>
            <a:r>
              <a:rPr kumimoji="0" lang="en-US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«</a:t>
            </a:r>
            <a:r>
              <a:rPr kumimoji="0" lang="ru-RU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Тактика и стратегия действий образовательного учреждения по охране здоровья и безопасности жизнедеятельности школьников в  рамках созданной модели школы здоровья</a:t>
            </a:r>
            <a:r>
              <a:rPr kumimoji="0" lang="en-US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»,</a:t>
            </a:r>
            <a:endParaRPr kumimoji="0" lang="ru-RU" sz="155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184150" marR="0" lvl="1" indent="79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Pts val="1200"/>
              <a:buFont typeface="+mj-lt"/>
              <a:buAutoNum type="arabicPeriod"/>
              <a:tabLst/>
            </a:pPr>
            <a:r>
              <a:rPr kumimoji="0" lang="ru-RU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 организационно-методического центра </a:t>
            </a:r>
            <a:r>
              <a:rPr kumimoji="0" lang="en-US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«</a:t>
            </a:r>
            <a:r>
              <a:rPr kumimoji="0" lang="ru-RU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Работа молодых </a:t>
            </a:r>
            <a:r>
              <a:rPr kumimoji="0" lang="ru-RU" sz="1550" b="1" i="0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специалистов-классных</a:t>
            </a:r>
            <a:r>
              <a:rPr kumimoji="0" lang="ru-RU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 руководителей в условиях перехода на ФГОС в основной школе</a:t>
            </a:r>
            <a:r>
              <a:rPr kumimoji="0" lang="en-US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».</a:t>
            </a:r>
            <a:endParaRPr kumimoji="0" lang="ru-RU" sz="155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Pts val="1200"/>
              <a:buFont typeface="Symbol" pitchFamily="18" charset="2"/>
              <a:buChar char="·"/>
              <a:tabLst/>
            </a:pPr>
            <a:r>
              <a:rPr kumimoji="0" lang="ru-RU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 Соглашение о совместной деятельности Департамента образования Ярославской области №16/13 определяет гимназии статус </a:t>
            </a:r>
            <a:r>
              <a:rPr kumimoji="0" lang="ru-RU" sz="1550" b="1" i="0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мультимедийного</a:t>
            </a:r>
            <a:r>
              <a:rPr kumimoji="0" lang="ru-RU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 ресурсного центра, оснащенного цифровым оборудованием.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Pts val="1200"/>
              <a:buFont typeface="Symbol" pitchFamily="18" charset="2"/>
              <a:buChar char="·"/>
              <a:tabLst/>
            </a:pPr>
            <a:r>
              <a:rPr kumimoji="0" lang="ru-RU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 Договор о сотрудничестве с государственным ОУ ЯО </a:t>
            </a:r>
            <a:r>
              <a:rPr kumimoji="0" lang="en-US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«</a:t>
            </a:r>
            <a:r>
              <a:rPr kumimoji="0" lang="ru-RU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Центр помощи детям</a:t>
            </a:r>
            <a:r>
              <a:rPr kumimoji="0" lang="en-US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» </a:t>
            </a:r>
            <a:r>
              <a:rPr kumimoji="0" lang="ru-RU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с целью предоставить доступ к порталу дистанционного обучения Ярославской области </a:t>
            </a:r>
            <a:r>
              <a:rPr kumimoji="0" lang="en-US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«</a:t>
            </a:r>
            <a:r>
              <a:rPr kumimoji="0" lang="ru-RU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Знание</a:t>
            </a:r>
            <a:r>
              <a:rPr kumimoji="0" lang="en-US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» </a:t>
            </a:r>
            <a:r>
              <a:rPr kumimoji="0" lang="ru-RU" sz="155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</a:rPr>
              <a:t>для разработки электронного учебного курса для организации электронного обучения.</a:t>
            </a:r>
            <a:endParaRPr kumimoji="0" lang="ru-RU" sz="15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9467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ru-RU" b="1" dirty="0" smtClean="0"/>
              <a:t>Из опыта работы гимназии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0" y="1916832"/>
            <a:ext cx="3995936" cy="44434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b="1" dirty="0" smtClean="0"/>
              <a:t>«</a:t>
            </a:r>
            <a:r>
              <a:rPr lang="ru-RU" sz="3600" b="1" dirty="0" smtClean="0"/>
              <a:t>Школа</a:t>
            </a:r>
          </a:p>
          <a:p>
            <a:pPr>
              <a:buNone/>
            </a:pPr>
            <a:r>
              <a:rPr lang="ru-RU" sz="3600" b="1" dirty="0" smtClean="0"/>
              <a:t>     будущих       </a:t>
            </a:r>
          </a:p>
          <a:p>
            <a:pPr>
              <a:buNone/>
            </a:pPr>
            <a:r>
              <a:rPr lang="ru-RU" sz="3600" b="1" dirty="0" smtClean="0"/>
              <a:t>5-классников»</a:t>
            </a:r>
          </a:p>
          <a:p>
            <a:endParaRPr lang="ru-RU" b="1" dirty="0"/>
          </a:p>
        </p:txBody>
      </p:sp>
      <p:pic>
        <p:nvPicPr>
          <p:cNvPr id="4098" name="Picture 2" descr="C:\Users\Анастасия Табунова\Desktop\ПРЕЕМСТВЕННОСТЬ\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844824"/>
            <a:ext cx="5076056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9458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9289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Деятельность Управляющего совета и «Совета +»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224" y="2204864"/>
            <a:ext cx="8229600" cy="4389120"/>
          </a:xfrm>
        </p:spPr>
        <p:txBody>
          <a:bodyPr/>
          <a:lstStyle/>
          <a:p>
            <a:r>
              <a:rPr lang="ru-RU" sz="4000" dirty="0" smtClean="0"/>
              <a:t>Акции к 30-летию гимназии:</a:t>
            </a:r>
          </a:p>
          <a:p>
            <a:pPr>
              <a:buFontTx/>
              <a:buChar char="-"/>
            </a:pPr>
            <a:r>
              <a:rPr lang="ru-RU" sz="3200" dirty="0" smtClean="0"/>
              <a:t>«30 ДОБРЫХ ДЕЛ»</a:t>
            </a:r>
          </a:p>
          <a:p>
            <a:pPr>
              <a:buFontTx/>
              <a:buChar char="-"/>
            </a:pPr>
            <a:r>
              <a:rPr lang="ru-RU" sz="3200" dirty="0" smtClean="0"/>
              <a:t>«30 ПЯТЁРОК» 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17308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WORKs\рабочие ПРОЕКТЫ\успех\моребаннер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32656"/>
            <a:ext cx="9144001" cy="1928921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85720" y="271462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Цель работы гимназии                      </a:t>
            </a:r>
            <a:endParaRPr kumimoji="0" lang="ru-RU" sz="4400" b="1" i="0" u="none" strike="noStrike" kern="1200" cap="none" spc="0" normalizeH="0" baseline="0" noProof="0" dirty="0">
              <a:ln w="12700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23528" y="3944456"/>
            <a:ext cx="8820472" cy="184199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создание условий для достижения </a:t>
            </a:r>
            <a:r>
              <a:rPr lang="ru-RU" sz="4000" b="1" dirty="0" smtClean="0">
                <a:solidFill>
                  <a:srgbClr val="002060"/>
                </a:solidFill>
              </a:rPr>
              <a:t>успешности гимназии и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всех участников образовательного процесса</a:t>
            </a:r>
          </a:p>
        </p:txBody>
      </p:sp>
    </p:spTree>
    <p:extLst>
      <p:ext uri="{BB962C8B-B14F-4D97-AF65-F5344CB8AC3E}">
        <p14:creationId xmlns="" xmlns:p14="http://schemas.microsoft.com/office/powerpoint/2010/main" val="151226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16" y="3643314"/>
            <a:ext cx="4030906" cy="3024000"/>
          </a:xfrm>
          <a:prstGeom prst="rect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643314"/>
            <a:ext cx="4030905" cy="30240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13824" y="142852"/>
            <a:ext cx="3215126" cy="24120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89449" y="142852"/>
            <a:ext cx="3297393" cy="2412000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857224" y="2714620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Метапредметная</a:t>
            </a:r>
            <a:r>
              <a:rPr lang="ru-RU" sz="28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игра </a:t>
            </a:r>
            <a:r>
              <a:rPr lang="ru-RU" sz="28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«Юный детектив»</a:t>
            </a:r>
            <a:endParaRPr lang="en-US" sz="2800" b="1" dirty="0" smtClean="0">
              <a:ln w="12700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ru-RU" sz="2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для </a:t>
            </a:r>
            <a:r>
              <a:rPr lang="ru-RU" sz="2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учащихся 5-х классов школ </a:t>
            </a:r>
            <a:r>
              <a:rPr lang="ru-RU" sz="2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города</a:t>
            </a:r>
            <a:endParaRPr lang="ru-RU" sz="2000" b="1" dirty="0">
              <a:ln w="12700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8" name="Picture 4" descr="school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0676355">
            <a:off x="333436" y="1100941"/>
            <a:ext cx="1276327" cy="96145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66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направления деятельности гимназии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Обеспечение условий для развития гимназии;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Развитие дополнительных услуг на платной основе;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Переход на работу в условиях эффективного контракта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Развитие общественного и школьного ученического самоуправления;</a:t>
            </a:r>
          </a:p>
          <a:p>
            <a:r>
              <a:rPr lang="ru-RU" dirty="0" smtClean="0"/>
              <a:t>Сотрудничество с родителями;</a:t>
            </a:r>
          </a:p>
          <a:p>
            <a:r>
              <a:rPr lang="ru-RU" dirty="0" smtClean="0"/>
              <a:t> Сохранение традиций.</a:t>
            </a:r>
          </a:p>
          <a:p>
            <a:r>
              <a:rPr lang="ru-RU" dirty="0" smtClean="0"/>
              <a:t>Инновационные площадки.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Проект «ЛАДОШКИ»( сайт : Ладошка. Дети.)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338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Характеристика контингента обучающихся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11560" y="1935480"/>
            <a:ext cx="7920880" cy="39417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2584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Autofit/>
          </a:bodyPr>
          <a:lstStyle/>
          <a:p>
            <a:pPr lvl="0" algn="ctr"/>
            <a:r>
              <a:rPr lang="ru-RU" sz="3600" b="1" dirty="0" smtClean="0"/>
              <a:t>Количество гимназистов </a:t>
            </a:r>
            <a:br>
              <a:rPr lang="ru-RU" sz="3600" b="1" dirty="0" smtClean="0"/>
            </a:br>
            <a:r>
              <a:rPr lang="ru-RU" sz="3600" b="1" dirty="0" smtClean="0"/>
              <a:t>за последние три года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43800171"/>
              </p:ext>
            </p:extLst>
          </p:nvPr>
        </p:nvGraphicFramePr>
        <p:xfrm>
          <a:off x="214282" y="2786058"/>
          <a:ext cx="8715436" cy="2837508"/>
        </p:xfrm>
        <a:graphic>
          <a:graphicData uri="http://schemas.openxmlformats.org/drawingml/2006/table">
            <a:tbl>
              <a:tblPr/>
              <a:tblGrid>
                <a:gridCol w="1285882"/>
                <a:gridCol w="1238259"/>
                <a:gridCol w="1238259"/>
                <a:gridCol w="1238259"/>
                <a:gridCol w="1238259"/>
                <a:gridCol w="1238259"/>
                <a:gridCol w="1238259"/>
              </a:tblGrid>
              <a:tr h="3571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2013-2014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учебный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2014-2015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учебный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2015-2016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учебный год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Кол-во классов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Кол-во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учащихся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Кол-во классов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Кол-во учащихся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Кол-во классов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Кол-во учащихся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14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Основная школа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534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569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592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14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Старшая школа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167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158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167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701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727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759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639919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Успешный учитель- успешные ученики!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ТОП 15 </a:t>
            </a:r>
            <a:r>
              <a:rPr lang="ru-RU" dirty="0" smtClean="0"/>
              <a:t>Гимназического союза России.</a:t>
            </a:r>
          </a:p>
          <a:p>
            <a:r>
              <a:rPr lang="ru-RU" dirty="0" smtClean="0"/>
              <a:t>Учитель гимназии </a:t>
            </a:r>
            <a:r>
              <a:rPr lang="ru-RU" b="1" dirty="0" smtClean="0">
                <a:solidFill>
                  <a:srgbClr val="0070C0"/>
                </a:solidFill>
              </a:rPr>
              <a:t>Царева Е.П</a:t>
            </a:r>
            <a:r>
              <a:rPr lang="ru-RU" dirty="0" smtClean="0"/>
              <a:t>.- </a:t>
            </a:r>
            <a:r>
              <a:rPr lang="ru-RU" sz="2400" dirty="0" smtClean="0"/>
              <a:t>победитель ПНПО,</a:t>
            </a:r>
          </a:p>
          <a:p>
            <a:pPr>
              <a:buNone/>
            </a:pPr>
            <a:r>
              <a:rPr lang="ru-RU" sz="2400" dirty="0" smtClean="0"/>
              <a:t>     премией мэра г. Ярославля</a:t>
            </a:r>
          </a:p>
          <a:p>
            <a:r>
              <a:rPr lang="ru-RU" sz="2400" dirty="0" smtClean="0"/>
              <a:t>Образовательные поездки в г. С-Петербург, г. Тутаев.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Международное сотрудничество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Российско-польский проект «Россия-Польша- единая Европа»;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Заключён </a:t>
            </a:r>
            <a:r>
              <a:rPr lang="ru-RU" b="1" dirty="0" smtClean="0">
                <a:solidFill>
                  <a:srgbClr val="0070C0"/>
                </a:solidFill>
              </a:rPr>
              <a:t>договор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о взаимных педагогических обменах </a:t>
            </a:r>
            <a:r>
              <a:rPr lang="ru-RU" b="1" dirty="0" smtClean="0">
                <a:solidFill>
                  <a:srgbClr val="0070C0"/>
                </a:solidFill>
              </a:rPr>
              <a:t>со школой им. А. Бебеля (г. </a:t>
            </a:r>
            <a:r>
              <a:rPr lang="ru-RU" b="1" dirty="0" err="1" smtClean="0">
                <a:solidFill>
                  <a:srgbClr val="0070C0"/>
                </a:solidFill>
              </a:rPr>
              <a:t>Ветцлар</a:t>
            </a:r>
            <a:r>
              <a:rPr lang="ru-RU" b="1" dirty="0" smtClean="0">
                <a:solidFill>
                  <a:srgbClr val="0070C0"/>
                </a:solidFill>
              </a:rPr>
              <a:t>, Германия);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Международная экологическая программа «Эко-школа. Зелёный Флаг»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69823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29.3.16</a:t>
            </a: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341438"/>
          <a:ext cx="8964612" cy="4714687"/>
        </p:xfrm>
        <a:graphic>
          <a:graphicData uri="http://schemas.openxmlformats.org/drawingml/2006/table">
            <a:tbl>
              <a:tblPr/>
              <a:tblGrid>
                <a:gridCol w="1350962"/>
                <a:gridCol w="1327150"/>
                <a:gridCol w="598488"/>
                <a:gridCol w="679450"/>
                <a:gridCol w="579437"/>
                <a:gridCol w="762000"/>
                <a:gridCol w="579438"/>
                <a:gridCol w="750887"/>
                <a:gridCol w="649288"/>
                <a:gridCol w="568325"/>
                <a:gridCol w="1119187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Год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Кол-во сдававших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«5»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«4»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«3»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«2»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Средний балл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2012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123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48,8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28,5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19,5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3,3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4,23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2013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101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78,2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19,8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4,75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2014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101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48,5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42,6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8,9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2015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40,6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45,8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13,5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4,27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2016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45.9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4.44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</a:tr>
            </a:tbl>
          </a:graphicData>
        </a:graphic>
      </p:graphicFrame>
      <p:sp>
        <p:nvSpPr>
          <p:cNvPr id="11353" name="Rectangle 1"/>
          <p:cNvSpPr>
            <a:spLocks noChangeArrowheads="1"/>
          </p:cNvSpPr>
          <p:nvPr/>
        </p:nvSpPr>
        <p:spPr bwMode="auto">
          <a:xfrm>
            <a:off x="0" y="352425"/>
            <a:ext cx="91440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/>
            <a:r>
              <a:rPr lang="ru-RU" sz="2400">
                <a:latin typeface="Times New Roman" pitchFamily="18" charset="0"/>
                <a:cs typeface="Times New Roman" pitchFamily="18" charset="0"/>
              </a:rPr>
              <a:t>Результаты ГИА выпускников 9-х классов МОУ </a:t>
            </a:r>
            <a:r>
              <a:rPr lang="ru-RU" sz="2400"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Гимназиия №3</a:t>
            </a:r>
            <a:r>
              <a:rPr lang="ru-RU" sz="2400"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/>
          </a:p>
          <a:p>
            <a:pPr algn="ctr" eaLnBrk="0">
              <a:lnSpc>
                <a:spcPct val="100000"/>
              </a:lnSpc>
              <a:buClrTx/>
              <a:buSzTx/>
              <a:buFontTx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Результаты ОГЭ по математике в 9 классе в сравнении</a:t>
            </a:r>
            <a:endParaRPr lang="ru-RU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388" y="1628775"/>
          <a:ext cx="8640762" cy="4392615"/>
        </p:xfrm>
        <a:graphic>
          <a:graphicData uri="http://schemas.openxmlformats.org/drawingml/2006/table">
            <a:tbl>
              <a:tblPr/>
              <a:tblGrid>
                <a:gridCol w="1271587"/>
                <a:gridCol w="1277938"/>
                <a:gridCol w="576262"/>
                <a:gridCol w="733425"/>
                <a:gridCol w="557213"/>
                <a:gridCol w="731837"/>
                <a:gridCol w="558800"/>
                <a:gridCol w="685800"/>
                <a:gridCol w="623888"/>
                <a:gridCol w="547687"/>
                <a:gridCol w="1076325"/>
              </a:tblGrid>
              <a:tr h="1098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Кол-во сдававших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«5»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«4»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«3»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«2»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Средний балл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19,5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52,8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27,7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3,92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54,5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35,6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4,45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56.4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38,6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55,2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38,5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4,49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2016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98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62.24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32.6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4.9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4,57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icrosoft YaHei" pitchFamily="34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AA2"/>
                    </a:solidFill>
                  </a:tcPr>
                </a:tc>
              </a:tr>
            </a:tbl>
          </a:graphicData>
        </a:graphic>
      </p:graphicFrame>
      <p:sp>
        <p:nvSpPr>
          <p:cNvPr id="12376" name="Rectangle 1"/>
          <p:cNvSpPr>
            <a:spLocks noChangeArrowheads="1"/>
          </p:cNvSpPr>
          <p:nvPr/>
        </p:nvSpPr>
        <p:spPr bwMode="auto">
          <a:xfrm>
            <a:off x="0" y="219075"/>
            <a:ext cx="8748713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Результаты ОГЭ по русскому языку в 9 классе </a:t>
            </a:r>
          </a:p>
          <a:p>
            <a:pPr algn="ctr" eaLnBrk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в сравнении</a:t>
            </a:r>
            <a:endParaRPr lang="ru-RU" sz="28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>
              <a:lnSpc>
                <a:spcPct val="102000"/>
              </a:lnSpc>
              <a:defRPr/>
            </a:pPr>
            <a:r>
              <a:rPr lang="ru-RU" sz="2400" b="1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Трудоустройство выпускников  9 классов</a:t>
            </a:r>
            <a:br>
              <a:rPr lang="ru-RU" sz="2400" b="1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ru-RU" sz="2400" b="1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МОУ «Гимназия № 3» 2016 г.</a:t>
            </a:r>
            <a:endParaRPr lang="ru-RU" sz="2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457200" y="1268413"/>
            <a:ext cx="8229600" cy="48577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0">
              <a:lnSpc>
                <a:spcPct val="102000"/>
              </a:lnSpc>
              <a:spcAft>
                <a:spcPts val="1425"/>
              </a:spcAft>
              <a:buFont typeface="Times New Roman" pitchFamily="18" charset="0"/>
              <a:buChar char="•"/>
              <a:defRPr/>
            </a:pPr>
            <a:r>
              <a:rPr lang="ru-RU" sz="3200" kern="0" dirty="0">
                <a:solidFill>
                  <a:srgbClr val="000000"/>
                </a:solidFill>
                <a:latin typeface="+mn-lt"/>
                <a:ea typeface="+mn-ea"/>
              </a:rPr>
              <a:t>Получили аттестаты – 98 чел</a:t>
            </a:r>
            <a:r>
              <a:rPr lang="ru-RU" sz="3200" kern="0" dirty="0" smtClean="0">
                <a:solidFill>
                  <a:srgbClr val="000000"/>
                </a:solidFill>
                <a:latin typeface="+mn-lt"/>
                <a:ea typeface="+mn-ea"/>
              </a:rPr>
              <a:t>.</a:t>
            </a:r>
          </a:p>
          <a:p>
            <a:pPr marL="342900" indent="-342900" eaLnBrk="0">
              <a:lnSpc>
                <a:spcPct val="102000"/>
              </a:lnSpc>
              <a:spcAft>
                <a:spcPts val="1425"/>
              </a:spcAft>
              <a:defRPr/>
            </a:pPr>
            <a:r>
              <a:rPr lang="ru-RU" sz="3200" kern="0" dirty="0" smtClean="0">
                <a:solidFill>
                  <a:srgbClr val="000000"/>
                </a:solidFill>
              </a:rPr>
              <a:t>   </a:t>
            </a:r>
            <a:r>
              <a:rPr lang="ru-RU" sz="3200" kern="0" dirty="0" smtClean="0">
                <a:solidFill>
                  <a:srgbClr val="000000"/>
                </a:solidFill>
                <a:latin typeface="+mn-lt"/>
                <a:ea typeface="+mn-ea"/>
              </a:rPr>
              <a:t> ( 4- аттестат с отличием)</a:t>
            </a:r>
            <a:endParaRPr lang="ru-RU" sz="3200" kern="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eaLnBrk="0">
              <a:lnSpc>
                <a:spcPct val="102000"/>
              </a:lnSpc>
              <a:spcAft>
                <a:spcPts val="1425"/>
              </a:spcAft>
              <a:buFont typeface="Times New Roman" pitchFamily="18" charset="0"/>
              <a:buChar char="•"/>
              <a:defRPr/>
            </a:pPr>
            <a:r>
              <a:rPr lang="ru-RU" sz="3200" kern="0" dirty="0">
                <a:solidFill>
                  <a:srgbClr val="000000"/>
                </a:solidFill>
                <a:latin typeface="+mn-lt"/>
                <a:ea typeface="+mn-ea"/>
              </a:rPr>
              <a:t>Продолжат обучение в 10 классе – 87 чел.</a:t>
            </a:r>
          </a:p>
          <a:p>
            <a:pPr marL="342900" indent="-342900" eaLnBrk="0">
              <a:lnSpc>
                <a:spcPct val="102000"/>
              </a:lnSpc>
              <a:spcAft>
                <a:spcPts val="1425"/>
              </a:spcAft>
              <a:defRPr/>
            </a:pPr>
            <a:r>
              <a:rPr lang="ru-RU" sz="3200" kern="0" dirty="0">
                <a:solidFill>
                  <a:srgbClr val="000000"/>
                </a:solidFill>
                <a:latin typeface="+mn-lt"/>
                <a:ea typeface="+mn-ea"/>
              </a:rPr>
              <a:t>(Из них: 80 чел. - МОУ «Гимназия № 3»,</a:t>
            </a:r>
          </a:p>
          <a:p>
            <a:pPr marL="342900" indent="-342900" eaLnBrk="0">
              <a:lnSpc>
                <a:spcPct val="102000"/>
              </a:lnSpc>
              <a:spcAft>
                <a:spcPts val="1425"/>
              </a:spcAft>
              <a:defRPr/>
            </a:pPr>
            <a:r>
              <a:rPr lang="ru-RU" sz="3200" kern="0" dirty="0">
                <a:solidFill>
                  <a:srgbClr val="000000"/>
                </a:solidFill>
                <a:latin typeface="+mn-lt"/>
                <a:ea typeface="+mn-ea"/>
              </a:rPr>
              <a:t>2 чел – Провинциальный колледж,1 чел. – г.Москва,4 чел. – СШ № 47, 48, 52</a:t>
            </a:r>
          </a:p>
          <a:p>
            <a:pPr marL="342900" indent="-342900" eaLnBrk="0">
              <a:lnSpc>
                <a:spcPct val="102000"/>
              </a:lnSpc>
              <a:spcAft>
                <a:spcPts val="1425"/>
              </a:spcAft>
              <a:buFont typeface="Times New Roman" pitchFamily="18" charset="0"/>
              <a:buChar char="•"/>
              <a:defRPr/>
            </a:pPr>
            <a:r>
              <a:rPr lang="ru-RU" sz="3200" kern="0" dirty="0">
                <a:solidFill>
                  <a:srgbClr val="000000"/>
                </a:solidFill>
                <a:latin typeface="+mn-lt"/>
                <a:ea typeface="+mn-ea"/>
              </a:rPr>
              <a:t>Продолжат обучение в СПО – 10 чел.</a:t>
            </a:r>
          </a:p>
          <a:p>
            <a:pPr marL="342900" indent="-342900" eaLnBrk="0">
              <a:lnSpc>
                <a:spcPct val="102000"/>
              </a:lnSpc>
              <a:spcAft>
                <a:spcPts val="1425"/>
              </a:spcAft>
              <a:defRPr/>
            </a:pPr>
            <a:endParaRPr lang="ru-RU" sz="3200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ма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Тема Office">
    <a:majorFont>
      <a:latin typeface="Calibri"/>
      <a:ea typeface="Microsoft YaHei"/>
      <a:cs typeface=""/>
    </a:majorFont>
    <a:minorFont>
      <a:latin typeface="Calibri"/>
      <a:ea typeface="Microsoft YaHei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2527</TotalTime>
  <Words>1190</Words>
  <Application>Microsoft Office PowerPoint</Application>
  <PresentationFormat>Экран (4:3)</PresentationFormat>
  <Paragraphs>585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ГИМНАЗИЯ-ТЕРРИТОРИЯ УСПЕХА</vt:lpstr>
      <vt:lpstr>Слайд 2</vt:lpstr>
      <vt:lpstr>Характеристика контингента обучающихся</vt:lpstr>
      <vt:lpstr>Количество гимназистов  за последние три года</vt:lpstr>
      <vt:lpstr>Успешный учитель- успешные ученики!</vt:lpstr>
      <vt:lpstr>Международное сотрудничество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Поступление выпускников  11-х классов</vt:lpstr>
      <vt:lpstr>Результаты участия в олимпиадах</vt:lpstr>
      <vt:lpstr>Комфортная образовательная среда</vt:lpstr>
      <vt:lpstr>Слайд 17</vt:lpstr>
      <vt:lpstr>Из опыта работы гимназии</vt:lpstr>
      <vt:lpstr>Деятельность Управляющего совета и «Совета +»</vt:lpstr>
      <vt:lpstr>Слайд 20</vt:lpstr>
      <vt:lpstr>Основные направления деятельности гимназии</vt:lpstr>
    </vt:vector>
  </TitlesOfParts>
  <Company>Гимназия 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Киоск</dc:creator>
  <cp:lastModifiedBy>Киоск</cp:lastModifiedBy>
  <cp:revision>261</cp:revision>
  <dcterms:created xsi:type="dcterms:W3CDTF">2015-10-10T06:44:16Z</dcterms:created>
  <dcterms:modified xsi:type="dcterms:W3CDTF">2020-11-28T08:57:32Z</dcterms:modified>
</cp:coreProperties>
</file>