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A0D06-6D3F-4777-85E4-BFB76A931DC4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C6F47-CC66-41BA-924E-B0F7B9481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сравнению с 2016 годом количество отличников уменьшилось, возросло количество учащихся, имеющих отметки «4» и «5», продолжает сокращаться количество обучающихся, имеющих одну «3», отсутствуют неуспевающие учащиеся.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061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36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результатов ОГЭ по русскому языку и математике позволяет сделать вывод, что гимназисты показывают стабильно высокие результаты по обязательным предметам с положительной динамикой на протяжении последних трёх лет. Два выпускника получили аттестат об основном общем образовании с отличием, 22 человека награждены похвальной грамотой «За особые успехи в изучении отдельных предметов».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964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Самые высокие показатели по предметам по выбору по информатике (4,9 баллов), литературе (4,6 баллов),географии (4,5) и английскому языку (4,5). За два года отмечается положительная динамика по информатике, физике, английскому языку.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51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обязательным предметам сдали ЕГЭ: русский язык – 100% обучающихся, математика (базовый уровень) – 100%.  Средний балл в 2017 году по русскому языку – 78, по математике (профильный уровень) – 53,5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821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2017 году в МОУ «Гимназия № 3» выпускники освоили программы профильного обучения по 4 направлениям: социально-экономическое, социально-гуманитарное, информационно-математическое, химико-биологическое. Все выпускники выбирали предметы на ЕГЭ в соответствии с профилем обучения. Результаты ЕГЭ по профильным предметам соответствуют ожиданиям. Из 71 выпускника в ВУЗы Ярославской области поступили 39 чел, в ВУЗы РФ – 23 чел., в СПО – 6 чел, призваны в армию – 3 чел.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897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82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68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0CDA-46FB-4F3E-AD41-6F78A3F2FBE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80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6C905-20AC-491D-9A1C-1F10DD2C849C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D7C2-A498-4FCC-8C7D-84FC762E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A10AE-C8BB-4A62-B622-54F345CEB1B4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2119-A818-4851-B518-9FDE53C02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4283-39EB-42C0-AD6B-B5BDFE936BE1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8377-4E24-450E-82AF-2CD195CFD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3D8-AB53-49DF-AF60-6187A49D043E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FD1C-5330-4768-98F4-583F37F1A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29CE-DC0A-4346-8F03-320DD4996FA0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F7EC-B8D2-40AE-9EB9-224D0285F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DA2F-1828-4D1A-B7CE-7CDE27C72962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38FC-7BA8-43C6-8F9E-C318B278C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461F-598A-40A2-ACB3-293F58ED2C78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1F6B-2DDF-48D2-BC26-130BA766F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45C9-C72B-48C6-8AB0-5A3C7B4B58FE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F5CD0-ED73-4FFE-928D-0E96253D0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7DFB-346F-43A7-B900-C3EFA7B15843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9BAD-42FC-4934-9C14-3E5126ED7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AB9A-0DFB-42FA-B249-D00027F2753F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31A1-66F8-48BD-86AA-EF00545B7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382EF-5EAC-4782-84EA-04A4074DE0AF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9187-D835-454D-A820-AAFA60229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2548-6226-4B90-B1FE-B980263DBD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3F474-EED7-45C8-AE85-7862B20A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C18F193-C502-40F1-AA43-BB3A5F6257B9}" type="datetimeFigureOut">
              <a:rPr lang="ru-RU" smtClean="0"/>
              <a:pPr/>
              <a:t>28.11.2020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9665923-7CB8-478B-8DB7-0E60090193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37BCAB-5D69-4B94-BFCD-0202B8A5ED97}" type="datetimeFigureOut">
              <a:rPr lang="ru-RU"/>
              <a:pPr>
                <a:defRPr/>
              </a:pPr>
              <a:t>28.11.2020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95B441-C963-45FD-92F1-C1220FD52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WORKs\рабочие ПРОЕКТЫ\успех\моребаннер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2757"/>
            <a:ext cx="9144001" cy="192892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311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Цель работы гимназии                      </a:t>
            </a:r>
            <a:endParaRPr kumimoji="0" lang="ru-RU" sz="44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3528" y="2801448"/>
            <a:ext cx="8820472" cy="184199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формирования </a:t>
            </a:r>
            <a:r>
              <a:rPr lang="ru-RU" sz="4000" b="1" dirty="0" smtClean="0">
                <a:solidFill>
                  <a:srgbClr val="002060"/>
                </a:solidFill>
              </a:rPr>
              <a:t>готовности и способности учащихся к саморазвитию и личностному самоопределению (к социальному и личностному развитию)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429132"/>
            <a:ext cx="864399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 </a:t>
            </a:r>
            <a:r>
              <a:rPr lang="ru-RU" sz="2200" b="1" dirty="0" smtClean="0">
                <a:solidFill>
                  <a:srgbClr val="002060"/>
                </a:solidFill>
              </a:rPr>
              <a:t>– формирование у учащихся: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</a:rPr>
              <a:t>- готовности сделать правильный осознанный выбор своей будущей профессии;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</a:rPr>
              <a:t>- готовности к успешному продолжению образования по избранному профилю (направлению) после окончания школы;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</a:rPr>
              <a:t>- готовности к самореализации в современном социуме.</a:t>
            </a:r>
          </a:p>
        </p:txBody>
      </p:sp>
    </p:spTree>
    <p:extLst>
      <p:ext uri="{BB962C8B-B14F-4D97-AF65-F5344CB8AC3E}">
        <p14:creationId xmlns:p14="http://schemas.microsoft.com/office/powerpoint/2010/main" xmlns="" val="15122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Внеурочная деятельность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214422"/>
            <a:ext cx="4357718" cy="550072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Подготовка к участию во всероссийской олимпиаде школьников по предмету;</a:t>
            </a:r>
          </a:p>
          <a:p>
            <a:r>
              <a:rPr lang="ru-RU" dirty="0" smtClean="0"/>
              <a:t>Участие в </a:t>
            </a:r>
            <a:r>
              <a:rPr lang="ru-RU" dirty="0" err="1" smtClean="0"/>
              <a:t>ВКС-играх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Организация научно-исследовательской деятельности;</a:t>
            </a:r>
          </a:p>
          <a:p>
            <a:r>
              <a:rPr lang="ru-RU" dirty="0" smtClean="0"/>
              <a:t>кружки, элективные курсы, занятия внеурочной деятельности;</a:t>
            </a:r>
          </a:p>
          <a:p>
            <a:r>
              <a:rPr lang="ru-RU" dirty="0" smtClean="0"/>
              <a:t>оформление предметного кабинета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857232"/>
            <a:ext cx="25003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643182"/>
            <a:ext cx="2786082" cy="205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D:\фотографии\семейные фото\мое\кабинет географии\IMG_039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0" y="4786322"/>
            <a:ext cx="2786082" cy="2003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0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856984" cy="5825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Заседание «Клуба любителей астрономии»</a:t>
            </a:r>
            <a:endParaRPr lang="ru-RU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" y="714356"/>
            <a:ext cx="386717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106660"/>
            <a:ext cx="4071966" cy="30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52607" y="1857364"/>
            <a:ext cx="36195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2319895"/>
            <a:ext cx="3786214" cy="282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7620" y="2928934"/>
            <a:ext cx="36528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03777" y="3286124"/>
            <a:ext cx="384018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643570" y="4070710"/>
            <a:ext cx="3500462" cy="27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2392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Работа над </a:t>
            </a:r>
            <a:r>
              <a:rPr lang="ru-RU" sz="2400" b="1" dirty="0" err="1" smtClean="0"/>
              <a:t>метапредметными</a:t>
            </a:r>
            <a:r>
              <a:rPr lang="ru-RU" sz="2400" b="1" dirty="0" smtClean="0"/>
              <a:t> и интегрированными проектами</a:t>
            </a:r>
            <a:endParaRPr lang="ru-RU" sz="28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143248"/>
            <a:ext cx="2643206" cy="201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000108"/>
            <a:ext cx="2643206" cy="205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52983" y="1000108"/>
            <a:ext cx="273087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5" y="1000108"/>
            <a:ext cx="2643207" cy="20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1654" y="3143248"/>
            <a:ext cx="27162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43636" y="3143249"/>
            <a:ext cx="2357454" cy="178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15140" y="5000636"/>
            <a:ext cx="228601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41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Научно-практическая конференция школьников</a:t>
            </a:r>
            <a:endParaRPr lang="ru-RU" sz="2800" b="1" dirty="0"/>
          </a:p>
        </p:txBody>
      </p:sp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929066"/>
            <a:ext cx="3357586" cy="256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54688" y="3929063"/>
            <a:ext cx="3389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99792" y="1291690"/>
            <a:ext cx="3286148" cy="243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0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Гимназия №3 - участник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42928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/>
              <a:t>муниципального ресурсного центра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«Создание муниципальной системы сопровождения профессионального самоопределения обучающихся» </a:t>
            </a:r>
          </a:p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 муниципального ресурсного центра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«Сетевое взаимодействие ОО при реализации образовательных программ профильного и </a:t>
            </a:r>
            <a:r>
              <a:rPr lang="ru-RU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предпрофильного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обучения»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\\Files-server\bufer\Фото, видео\фото 2016-2017\2017_05_19_Вощажниково\IMGP91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1227" y="0"/>
            <a:ext cx="3923979" cy="2942984"/>
          </a:xfrm>
          <a:prstGeom prst="rect">
            <a:avLst/>
          </a:prstGeom>
          <a:noFill/>
        </p:spPr>
      </p:pic>
      <p:pic>
        <p:nvPicPr>
          <p:cNvPr id="1028" name="Picture 4" descr="\\Files-server\bufer\Фото, видео\фото 2016-2017\6г\Немецкий в чемодане\IMG_74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904848" cy="2928934"/>
          </a:xfrm>
          <a:prstGeom prst="rect">
            <a:avLst/>
          </a:prstGeom>
          <a:noFill/>
        </p:spPr>
      </p:pic>
      <p:pic>
        <p:nvPicPr>
          <p:cNvPr id="1031" name="Picture 7" descr="\\Files-server\bufer\Фото, видео\фото 2016-2017\6г\126_2002\IMGP769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374" y="3000372"/>
            <a:ext cx="2928990" cy="3857653"/>
          </a:xfrm>
          <a:prstGeom prst="rect">
            <a:avLst/>
          </a:prstGeom>
          <a:noFill/>
        </p:spPr>
      </p:pic>
      <p:pic>
        <p:nvPicPr>
          <p:cNvPr id="1029" name="Picture 5" descr="\\Files-server\bufer\Фото, видео\фото 2016-2017\6г\Немецкий в чемодане\IMG_74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71467" y="4478358"/>
            <a:ext cx="3172565" cy="2379666"/>
          </a:xfrm>
          <a:prstGeom prst="rect">
            <a:avLst/>
          </a:prstGeom>
          <a:noFill/>
        </p:spPr>
      </p:pic>
      <p:pic>
        <p:nvPicPr>
          <p:cNvPr id="1032" name="Picture 8" descr="\\Files-server\bufer\Фото, видео\фото 2016-2017\6г\Фабрика Деда Мороза\P101002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9508" y="4625159"/>
            <a:ext cx="2952770" cy="2214578"/>
          </a:xfrm>
          <a:prstGeom prst="rect">
            <a:avLst/>
          </a:prstGeom>
          <a:noFill/>
        </p:spPr>
      </p:pic>
      <p:pic>
        <p:nvPicPr>
          <p:cNvPr id="1033" name="Picture 9" descr="\\Files-server\bufer\Фото, видео\фото 2016-2017\120_07022017_откр.уроки, цирк\IMGP760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5076" y="0"/>
            <a:ext cx="2428924" cy="2942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1432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Курс внеурочной деятельности</a:t>
            </a:r>
            <a:b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«Знакомство с организациями и промышленными предприятиями»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\\Files-server\bufer\Фото, видео\фото 2016-2017\2017_03_27_Городская игра Лингв.детектив\IMGP79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09929" y="4071942"/>
            <a:ext cx="3690963" cy="2768223"/>
          </a:xfrm>
          <a:prstGeom prst="rect">
            <a:avLst/>
          </a:prstGeom>
          <a:noFill/>
        </p:spPr>
      </p:pic>
      <p:pic>
        <p:nvPicPr>
          <p:cNvPr id="2050" name="Picture 2" descr="\\Files-server\bufer\Фото, видео\фото 2016-2017\135_0101\IMGP80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39233">
            <a:off x="6359230" y="349300"/>
            <a:ext cx="3348943" cy="2511707"/>
          </a:xfrm>
          <a:prstGeom prst="rect">
            <a:avLst/>
          </a:prstGeom>
          <a:noFill/>
        </p:spPr>
      </p:pic>
      <p:pic>
        <p:nvPicPr>
          <p:cNvPr id="2051" name="Picture 3" descr="\\Files-server\bufer\Фото, видео\фото 2016-2017\135_0101\IMGP80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252625">
            <a:off x="-8529" y="190326"/>
            <a:ext cx="3310561" cy="2482921"/>
          </a:xfrm>
          <a:prstGeom prst="rect">
            <a:avLst/>
          </a:prstGeom>
          <a:noFill/>
        </p:spPr>
      </p:pic>
      <p:pic>
        <p:nvPicPr>
          <p:cNvPr id="2052" name="Picture 4" descr="\\Files-server\bufer\Фото, видео\фото 2016-2017\135_0101\IMGP806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6871173">
            <a:off x="6236739" y="3987926"/>
            <a:ext cx="2956055" cy="2217041"/>
          </a:xfrm>
          <a:prstGeom prst="rect">
            <a:avLst/>
          </a:prstGeom>
          <a:noFill/>
        </p:spPr>
      </p:pic>
      <p:pic>
        <p:nvPicPr>
          <p:cNvPr id="2053" name="Picture 5" descr="\\Files-server\bufer\Фото, видео\фото 2016-2017\2017_03_27_Городская игра Лингв.детектив\IMGP789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179075"/>
            <a:ext cx="3571900" cy="2678925"/>
          </a:xfrm>
          <a:prstGeom prst="rect">
            <a:avLst/>
          </a:prstGeom>
          <a:noFill/>
        </p:spPr>
      </p:pic>
      <p:pic>
        <p:nvPicPr>
          <p:cNvPr id="2055" name="Picture 7" descr="\\Files-server\bufer\Фото, видео\фото 2016-2017\2017_03_27_Городская игра Лингв.детектив\IMGP790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298" y="0"/>
            <a:ext cx="4500594" cy="2875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Городская </a:t>
            </a:r>
            <a:r>
              <a:rPr lang="ru-RU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метапредметная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профориентационная</a:t>
            </a: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игра «Лингвистический детектив»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3576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Встреча с людьми разных профессий</a:t>
            </a:r>
            <a:endParaRPr lang="ru-RU" sz="4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\\Files-server\bufer\Фото, видео\фото 2016-2017\6г\124_1802\IMGP76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33543" y="285728"/>
            <a:ext cx="4667283" cy="3500462"/>
          </a:xfrm>
          <a:prstGeom prst="rect">
            <a:avLst/>
          </a:prstGeom>
          <a:noFill/>
        </p:spPr>
      </p:pic>
      <p:pic>
        <p:nvPicPr>
          <p:cNvPr id="5" name="Picture 2" descr="\\Files-server\bufer\Фото, видео\фото 2016-2017\6г\2017_05_17_Ярспас\IMGP91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40198">
            <a:off x="245424" y="481505"/>
            <a:ext cx="3868171" cy="290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D:\WlqjC_4QBk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50" y="3214688"/>
            <a:ext cx="5083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5" cy="1143000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Выступление вокалистов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6" descr="D:\C4ZVcFtHKAE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88" y="1500188"/>
            <a:ext cx="4052887" cy="2286000"/>
          </a:xfrm>
          <a:noFill/>
        </p:spPr>
      </p:pic>
      <p:pic>
        <p:nvPicPr>
          <p:cNvPr id="2053" name="Picture 7" descr="D:\JKGrY5eeSD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8" y="285750"/>
            <a:ext cx="4052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63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Творчество гимназистов в рамках проектов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Рисунок 7" descr="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143375"/>
            <a:ext cx="36433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8" descr="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3" y="1724025"/>
            <a:ext cx="37147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10" descr="Cd-WYWk2vwM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1357313"/>
            <a:ext cx="3629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9" descr="IMG_20170112_14291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4143375"/>
            <a:ext cx="35766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306710" y="163710"/>
            <a:ext cx="6480000" cy="648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 rot="2085082">
            <a:off x="1691640" y="548640"/>
            <a:ext cx="5760720" cy="5760720"/>
            <a:chOff x="1153515" y="424510"/>
            <a:chExt cx="5760720" cy="5760720"/>
          </a:xfrm>
          <a:solidFill>
            <a:srgbClr val="FFC000"/>
          </a:solidFill>
        </p:grpSpPr>
        <p:sp>
          <p:nvSpPr>
            <p:cNvPr id="7" name="Пирог 4"/>
            <p:cNvSpPr/>
            <p:nvPr/>
          </p:nvSpPr>
          <p:spPr>
            <a:xfrm>
              <a:off x="2057400" y="1392859"/>
              <a:ext cx="1851660" cy="1234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900" kern="1200"/>
            </a:p>
          </p:txBody>
        </p:sp>
        <p:sp>
          <p:nvSpPr>
            <p:cNvPr id="6" name="Пирог 5"/>
            <p:cNvSpPr/>
            <p:nvPr/>
          </p:nvSpPr>
          <p:spPr>
            <a:xfrm>
              <a:off x="1153515" y="424510"/>
              <a:ext cx="5760720" cy="5760720"/>
            </a:xfrm>
            <a:prstGeom prst="pie">
              <a:avLst>
                <a:gd name="adj1" fmla="val 11880000"/>
                <a:gd name="adj2" fmla="val 1620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3" name="Группа 7"/>
          <p:cNvGrpSpPr/>
          <p:nvPr/>
        </p:nvGrpSpPr>
        <p:grpSpPr>
          <a:xfrm rot="2085082">
            <a:off x="1691640" y="548640"/>
            <a:ext cx="5760720" cy="5760720"/>
            <a:chOff x="1315364" y="424510"/>
            <a:chExt cx="5760720" cy="5760720"/>
          </a:xfrm>
          <a:solidFill>
            <a:srgbClr val="92D050"/>
          </a:solidFill>
        </p:grpSpPr>
        <p:sp>
          <p:nvSpPr>
            <p:cNvPr id="9" name="Пирог 8"/>
            <p:cNvSpPr/>
            <p:nvPr/>
          </p:nvSpPr>
          <p:spPr>
            <a:xfrm>
              <a:off x="1315364" y="424510"/>
              <a:ext cx="5760720" cy="5760720"/>
            </a:xfrm>
            <a:prstGeom prst="pie">
              <a:avLst>
                <a:gd name="adj1" fmla="val 16200000"/>
                <a:gd name="adj2" fmla="val 2052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ирог 4"/>
            <p:cNvSpPr/>
            <p:nvPr/>
          </p:nvSpPr>
          <p:spPr>
            <a:xfrm>
              <a:off x="4320539" y="1392859"/>
              <a:ext cx="1851660" cy="12344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900" kern="1200"/>
            </a:p>
          </p:txBody>
        </p:sp>
      </p:grpSp>
      <p:grpSp>
        <p:nvGrpSpPr>
          <p:cNvPr id="5" name="Группа 13"/>
          <p:cNvGrpSpPr/>
          <p:nvPr/>
        </p:nvGrpSpPr>
        <p:grpSpPr>
          <a:xfrm rot="2085082">
            <a:off x="1691640" y="548640"/>
            <a:ext cx="5760720" cy="5760720"/>
            <a:chOff x="1364741" y="578129"/>
            <a:chExt cx="5760720" cy="5760720"/>
          </a:xfrm>
          <a:solidFill>
            <a:srgbClr val="00B0F0"/>
          </a:solidFill>
        </p:grpSpPr>
        <p:sp>
          <p:nvSpPr>
            <p:cNvPr id="15" name="Пирог 14"/>
            <p:cNvSpPr/>
            <p:nvPr/>
          </p:nvSpPr>
          <p:spPr>
            <a:xfrm>
              <a:off x="1364741" y="578129"/>
              <a:ext cx="5760720" cy="5760720"/>
            </a:xfrm>
            <a:prstGeom prst="pie">
              <a:avLst>
                <a:gd name="adj1" fmla="val 20520000"/>
                <a:gd name="adj2" fmla="val 324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ирог 4"/>
            <p:cNvSpPr/>
            <p:nvPr/>
          </p:nvSpPr>
          <p:spPr>
            <a:xfrm>
              <a:off x="5074920" y="3210229"/>
              <a:ext cx="1714500" cy="1371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grpSp>
        <p:nvGrpSpPr>
          <p:cNvPr id="8" name="Группа 16"/>
          <p:cNvGrpSpPr/>
          <p:nvPr/>
        </p:nvGrpSpPr>
        <p:grpSpPr>
          <a:xfrm rot="2085082">
            <a:off x="1691640" y="548640"/>
            <a:ext cx="5760720" cy="5760720"/>
            <a:chOff x="1234439" y="672769"/>
            <a:chExt cx="5760720" cy="5760720"/>
          </a:xfrm>
          <a:solidFill>
            <a:srgbClr val="FFFF00"/>
          </a:solidFill>
        </p:grpSpPr>
        <p:sp>
          <p:nvSpPr>
            <p:cNvPr id="18" name="Пирог 17"/>
            <p:cNvSpPr/>
            <p:nvPr/>
          </p:nvSpPr>
          <p:spPr>
            <a:xfrm>
              <a:off x="1234439" y="672769"/>
              <a:ext cx="5760720" cy="5760720"/>
            </a:xfrm>
            <a:prstGeom prst="pie">
              <a:avLst>
                <a:gd name="adj1" fmla="val 3240000"/>
                <a:gd name="adj2" fmla="val 756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ирог 4"/>
            <p:cNvSpPr/>
            <p:nvPr/>
          </p:nvSpPr>
          <p:spPr>
            <a:xfrm>
              <a:off x="3291840" y="4718989"/>
              <a:ext cx="1645920" cy="15087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grpSp>
        <p:nvGrpSpPr>
          <p:cNvPr id="11" name="Группа 19"/>
          <p:cNvGrpSpPr/>
          <p:nvPr/>
        </p:nvGrpSpPr>
        <p:grpSpPr>
          <a:xfrm rot="2085082">
            <a:off x="1691640" y="548640"/>
            <a:ext cx="5760720" cy="5760720"/>
            <a:chOff x="1104137" y="578129"/>
            <a:chExt cx="5760720" cy="5760720"/>
          </a:xfrm>
          <a:solidFill>
            <a:srgbClr val="CC00CC"/>
          </a:solidFill>
        </p:grpSpPr>
        <p:sp>
          <p:nvSpPr>
            <p:cNvPr id="21" name="Пирог 20"/>
            <p:cNvSpPr/>
            <p:nvPr/>
          </p:nvSpPr>
          <p:spPr>
            <a:xfrm>
              <a:off x="1104137" y="578129"/>
              <a:ext cx="5760720" cy="5760720"/>
            </a:xfrm>
            <a:prstGeom prst="pie">
              <a:avLst>
                <a:gd name="adj1" fmla="val 7560000"/>
                <a:gd name="adj2" fmla="val 1188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ирог 4"/>
            <p:cNvSpPr/>
            <p:nvPr/>
          </p:nvSpPr>
          <p:spPr>
            <a:xfrm>
              <a:off x="1440180" y="3210229"/>
              <a:ext cx="1714500" cy="1371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</p:grpSp>
      <p:sp>
        <p:nvSpPr>
          <p:cNvPr id="26" name="Кольцо 25"/>
          <p:cNvSpPr/>
          <p:nvPr/>
        </p:nvSpPr>
        <p:spPr>
          <a:xfrm rot="4580146">
            <a:off x="2975074" y="1785926"/>
            <a:ext cx="3240000" cy="3240000"/>
          </a:xfrm>
          <a:prstGeom prst="donut">
            <a:avLst>
              <a:gd name="adj" fmla="val 1069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 rot="2404403">
            <a:off x="2609947" y="1359615"/>
            <a:ext cx="3960000" cy="3960000"/>
          </a:xfrm>
          <a:prstGeom prst="donut">
            <a:avLst>
              <a:gd name="adj" fmla="val 91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prstTxWarp prst="textCircle">
              <a:avLst/>
            </a:prstTxWarp>
          </a:bodyPr>
          <a:lstStyle/>
          <a:p>
            <a:pPr lvl="0"/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м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 т е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с т 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2103768" y="960768"/>
            <a:ext cx="5040000" cy="5040000"/>
          </a:xfrm>
          <a:prstGeom prst="donut">
            <a:avLst>
              <a:gd name="adj" fmla="val 78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 rot="15016409">
            <a:off x="1843791" y="700791"/>
            <a:ext cx="5580000" cy="5580000"/>
          </a:xfrm>
          <a:prstGeom prst="donut">
            <a:avLst>
              <a:gd name="adj" fmla="val 91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prstTxWarp prst="textCircle">
              <a:avLst/>
            </a:prstTxWarp>
          </a:bodyPr>
          <a:lstStyle/>
          <a:p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Психолого-педагогический мониторинг качества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     Механизмы достижения целевых ориентиров и условия реализации ООП</a:t>
            </a:r>
          </a:p>
          <a:p>
            <a:endParaRPr lang="ru-RU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Кольцо 28"/>
          <p:cNvSpPr/>
          <p:nvPr/>
        </p:nvSpPr>
        <p:spPr>
          <a:xfrm rot="19880686">
            <a:off x="307993" y="-790806"/>
            <a:ext cx="8460000" cy="8460000"/>
          </a:xfrm>
          <a:prstGeom prst="donut">
            <a:avLst>
              <a:gd name="adj" fmla="val 91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prstTxWarp prst="textCircle">
              <a:avLst/>
            </a:prstTxWarp>
          </a:bodyPr>
          <a:lstStyle/>
          <a:p>
            <a:pPr lvl="0"/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освоения                   основной                      образовательной                             программы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43372" y="2214554"/>
            <a:ext cx="85725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Учебно-исследовательская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4196752">
            <a:off x="4973997" y="2895566"/>
            <a:ext cx="938311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rgbClr val="002060"/>
                </a:solidFill>
              </a:rPr>
              <a:t>Профориентационная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9955362">
            <a:off x="4698355" y="3859515"/>
            <a:ext cx="95956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С</a:t>
            </a:r>
            <a:r>
              <a:rPr lang="ru-RU" sz="1100" b="1" dirty="0" smtClean="0">
                <a:solidFill>
                  <a:srgbClr val="002060"/>
                </a:solidFill>
              </a:rPr>
              <a:t>оциальная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7456114">
            <a:off x="3207304" y="2919957"/>
            <a:ext cx="977361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Творческая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408044">
            <a:off x="3556315" y="3904396"/>
            <a:ext cx="1056305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Здоровье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сберегающая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7895862">
            <a:off x="1237483" y="1739779"/>
            <a:ext cx="2261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участие в творческих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конкурсах и мероприятиях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569221"/>
            <a:ext cx="1928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</a:rPr>
              <a:t>готовность к успешному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продолжению </a:t>
            </a:r>
            <a:r>
              <a:rPr lang="ru-RU" sz="1100" b="1" dirty="0">
                <a:solidFill>
                  <a:srgbClr val="002060"/>
                </a:solidFill>
              </a:rPr>
              <a:t>образования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779620" y="727668"/>
            <a:ext cx="2336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готовность к осознанному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1100" b="1" dirty="0" err="1" smtClean="0">
                <a:solidFill>
                  <a:srgbClr val="002060"/>
                </a:solidFill>
              </a:rPr>
              <a:t>профориентационному</a:t>
            </a:r>
            <a:r>
              <a:rPr lang="ru-RU" sz="1100" b="1" dirty="0" smtClean="0">
                <a:solidFill>
                  <a:srgbClr val="002060"/>
                </a:solidFill>
              </a:rPr>
              <a:t>  выбору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801866" y="5784195"/>
            <a:ext cx="2270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готовность к самореализации </a:t>
            </a:r>
            <a:endParaRPr lang="ru-RU" sz="1100" b="1" dirty="0" smtClean="0">
              <a:solidFill>
                <a:srgbClr val="002060"/>
              </a:solidFill>
            </a:endParaRPr>
          </a:p>
          <a:p>
            <a:r>
              <a:rPr lang="ru-RU" sz="1100" b="1" dirty="0" smtClean="0">
                <a:solidFill>
                  <a:srgbClr val="002060"/>
                </a:solidFill>
              </a:rPr>
              <a:t>в </a:t>
            </a:r>
            <a:r>
              <a:rPr lang="ru-RU" sz="1100" b="1" dirty="0">
                <a:solidFill>
                  <a:srgbClr val="002060"/>
                </a:solidFill>
              </a:rPr>
              <a:t>социуме</a:t>
            </a:r>
            <a:r>
              <a:rPr lang="ru-RU" sz="1100" b="1" dirty="0" smtClean="0">
                <a:solidFill>
                  <a:srgbClr val="002060"/>
                </a:solidFill>
              </a:rPr>
              <a:t>; гражданская </a:t>
            </a:r>
            <a:r>
              <a:rPr lang="ru-RU" sz="1100" b="1" dirty="0">
                <a:solidFill>
                  <a:srgbClr val="002060"/>
                </a:solidFill>
              </a:rPr>
              <a:t>зрелость</a:t>
            </a:r>
          </a:p>
        </p:txBody>
      </p:sp>
      <p:cxnSp>
        <p:nvCxnSpPr>
          <p:cNvPr id="41" name="Shape 40"/>
          <p:cNvCxnSpPr>
            <a:endCxn id="38" idx="1"/>
          </p:cNvCxnSpPr>
          <p:nvPr/>
        </p:nvCxnSpPr>
        <p:spPr>
          <a:xfrm rot="5400000" flipH="1" flipV="1">
            <a:off x="6361692" y="1153684"/>
            <a:ext cx="628500" cy="20735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endCxn id="39" idx="0"/>
          </p:cNvCxnSpPr>
          <p:nvPr/>
        </p:nvCxnSpPr>
        <p:spPr>
          <a:xfrm>
            <a:off x="6572264" y="5286388"/>
            <a:ext cx="1364966" cy="49780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85720" y="5786454"/>
            <a:ext cx="27146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</a:rPr>
              <a:t>осознанное выполнение правил здорового и экологически целесообразного  образа жизни</a:t>
            </a:r>
          </a:p>
        </p:txBody>
      </p:sp>
      <p:cxnSp>
        <p:nvCxnSpPr>
          <p:cNvPr id="46" name="Shape 45"/>
          <p:cNvCxnSpPr>
            <a:endCxn id="44" idx="0"/>
          </p:cNvCxnSpPr>
          <p:nvPr/>
        </p:nvCxnSpPr>
        <p:spPr>
          <a:xfrm rot="10800000" flipV="1">
            <a:off x="1643026" y="5143512"/>
            <a:ext cx="857272" cy="642942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4071934" y="2928934"/>
            <a:ext cx="1000132" cy="1000132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Результаты учебной деятельности обучающихся гимназии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2017-10-23_20-28-0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744" y="1412777"/>
            <a:ext cx="9040240" cy="5163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7-10-23_20-31-0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404664"/>
            <a:ext cx="8764478" cy="607220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/>
          <a:stretch/>
        </p:blipFill>
        <p:spPr bwMode="auto">
          <a:xfrm>
            <a:off x="107504" y="0"/>
            <a:ext cx="885698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/>
          <a:stretch/>
        </p:blipFill>
        <p:spPr bwMode="auto">
          <a:xfrm>
            <a:off x="107504" y="116632"/>
            <a:ext cx="8712968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00446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/>
          <a:stretch/>
        </p:blipFill>
        <p:spPr bwMode="auto">
          <a:xfrm>
            <a:off x="179512" y="272967"/>
            <a:ext cx="874846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15442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/>
          <a:srcRect/>
          <a:stretch/>
        </p:blipFill>
        <p:spPr bwMode="auto">
          <a:xfrm>
            <a:off x="323528" y="260648"/>
            <a:ext cx="864096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5069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3429000"/>
            <a:ext cx="2214578" cy="32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15352" cy="78581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Научно-исследовательская деятельность через внеурочная деятельность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7"/>
            <a:ext cx="8229600" cy="7143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дистанционные конкурсы, олимпиады, проектные и творческие работы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1857364"/>
            <a:ext cx="2428892" cy="9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841814"/>
            <a:ext cx="2786082" cy="38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1500174"/>
            <a:ext cx="3643338" cy="18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3429000"/>
            <a:ext cx="30706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2242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523</Words>
  <Application>Microsoft Office PowerPoint</Application>
  <PresentationFormat>Экран (4:3)</PresentationFormat>
  <Paragraphs>61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Яркая</vt:lpstr>
      <vt:lpstr>1_Тема Office</vt:lpstr>
      <vt:lpstr>Слайд 1</vt:lpstr>
      <vt:lpstr>Слайд 2</vt:lpstr>
      <vt:lpstr>Результаты учебной деятельности обучающихся гимназии  </vt:lpstr>
      <vt:lpstr>Слайд 4</vt:lpstr>
      <vt:lpstr>Слайд 5</vt:lpstr>
      <vt:lpstr>Слайд 6</vt:lpstr>
      <vt:lpstr>Слайд 7</vt:lpstr>
      <vt:lpstr>Слайд 8</vt:lpstr>
      <vt:lpstr>Научно-исследовательская деятельность через внеурочная деятельность</vt:lpstr>
      <vt:lpstr> Внеурочная деятельность</vt:lpstr>
      <vt:lpstr>Заседание «Клуба любителей астрономии»</vt:lpstr>
      <vt:lpstr>Работа над метапредметными и интегрированными проектами</vt:lpstr>
      <vt:lpstr>Научно-практическая конференция школьников</vt:lpstr>
      <vt:lpstr>Гимназия №3 - участник</vt:lpstr>
      <vt:lpstr>Курс внеурочной деятельности «Знакомство с организациями и промышленными предприятиями»</vt:lpstr>
      <vt:lpstr>Городская метапредметная профориентационная игра «Лингвистический детектив»</vt:lpstr>
      <vt:lpstr>Встреча с людьми разных профессий</vt:lpstr>
      <vt:lpstr>Выступление вокалистов </vt:lpstr>
      <vt:lpstr>  Творчество гимназистов в рамках проектов</vt:lpstr>
    </vt:vector>
  </TitlesOfParts>
  <Company>Гимназия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Киоск</dc:creator>
  <cp:lastModifiedBy>Киоск</cp:lastModifiedBy>
  <cp:revision>5</cp:revision>
  <dcterms:created xsi:type="dcterms:W3CDTF">2017-10-23T08:12:43Z</dcterms:created>
  <dcterms:modified xsi:type="dcterms:W3CDTF">2020-11-28T08:51:13Z</dcterms:modified>
</cp:coreProperties>
</file>