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77EE1-3332-41A6-A3DD-BF809D3751A3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548EC-6545-4C8B-999A-7E06DF1E0C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23888" y="438150"/>
            <a:ext cx="8124825" cy="16224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000000"/>
                </a:solidFill>
                <a:effectLst/>
              </a:rPr>
              <a:t>Гимназическая республика</a:t>
            </a: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endParaRPr lang="ru-RU" sz="4000" dirty="0" smtClean="0">
              <a:solidFill>
                <a:srgbClr val="FFFF00"/>
              </a:solidFill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14313" y="1773238"/>
            <a:ext cx="8415337" cy="3743325"/>
            <a:chOff x="89" y="1117"/>
            <a:chExt cx="5301" cy="2358"/>
          </a:xfrm>
        </p:grpSpPr>
        <p:sp>
          <p:nvSpPr>
            <p:cNvPr id="6149" name="Rectangle 6"/>
            <p:cNvSpPr>
              <a:spLocks noChangeArrowheads="1"/>
            </p:cNvSpPr>
            <p:nvPr/>
          </p:nvSpPr>
          <p:spPr bwMode="auto">
            <a:xfrm>
              <a:off x="158" y="1117"/>
              <a:ext cx="1610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/>
                <a:t>ЗАКОНОДАТЕЛЬНАЯ ВЛАСТЬ	</a:t>
              </a:r>
            </a:p>
          </p:txBody>
        </p:sp>
        <p:sp>
          <p:nvSpPr>
            <p:cNvPr id="6150" name="Rectangle 7"/>
            <p:cNvSpPr>
              <a:spLocks noChangeArrowheads="1"/>
            </p:cNvSpPr>
            <p:nvPr/>
          </p:nvSpPr>
          <p:spPr bwMode="auto">
            <a:xfrm>
              <a:off x="1746" y="1117"/>
              <a:ext cx="1972" cy="3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/>
                <a:t>ИСПОЛНИТЕЛЬНАЯ ВЛАСТЬ</a:t>
              </a:r>
            </a:p>
          </p:txBody>
        </p:sp>
        <p:sp>
          <p:nvSpPr>
            <p:cNvPr id="6151" name="Rectangle 8"/>
            <p:cNvSpPr>
              <a:spLocks noChangeArrowheads="1"/>
            </p:cNvSpPr>
            <p:nvPr/>
          </p:nvSpPr>
          <p:spPr bwMode="auto">
            <a:xfrm>
              <a:off x="3696" y="1117"/>
              <a:ext cx="1694" cy="3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/>
                <a:t>СУДЕБНАЯ ВЛАСТЬ</a:t>
              </a:r>
            </a:p>
          </p:txBody>
        </p:sp>
        <p:sp>
          <p:nvSpPr>
            <p:cNvPr id="6152" name="Text Box 9"/>
            <p:cNvSpPr txBox="1">
              <a:spLocks noChangeArrowheads="1"/>
            </p:cNvSpPr>
            <p:nvPr/>
          </p:nvSpPr>
          <p:spPr bwMode="auto">
            <a:xfrm>
              <a:off x="89" y="1616"/>
              <a:ext cx="1430" cy="9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 b="1"/>
            </a:p>
            <a:p>
              <a:pPr algn="ctr"/>
              <a:r>
                <a:rPr lang="ru-RU" altLang="ru-RU" b="1"/>
                <a:t>Управляющий совет</a:t>
              </a:r>
            </a:p>
            <a:p>
              <a:pPr algn="ctr"/>
              <a:r>
                <a:rPr lang="ru-RU" altLang="ru-RU" b="1"/>
                <a:t>Законодательный комитет</a:t>
              </a:r>
            </a:p>
          </p:txBody>
        </p:sp>
        <p:sp>
          <p:nvSpPr>
            <p:cNvPr id="6153" name="Text Box 10"/>
            <p:cNvSpPr txBox="1">
              <a:spLocks noChangeArrowheads="1"/>
            </p:cNvSpPr>
            <p:nvPr/>
          </p:nvSpPr>
          <p:spPr bwMode="auto">
            <a:xfrm>
              <a:off x="1927" y="1570"/>
              <a:ext cx="1709" cy="30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/>
                <a:t>ДИРЕКТОР ГИМНАЗИИ</a:t>
              </a:r>
            </a:p>
          </p:txBody>
        </p:sp>
        <p:sp>
          <p:nvSpPr>
            <p:cNvPr id="6154" name="Text Box 11"/>
            <p:cNvSpPr txBox="1">
              <a:spLocks noChangeArrowheads="1"/>
            </p:cNvSpPr>
            <p:nvPr/>
          </p:nvSpPr>
          <p:spPr bwMode="auto">
            <a:xfrm>
              <a:off x="3833" y="1570"/>
              <a:ext cx="1512" cy="7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/>
                <a:t>КОМИССИЯ </a:t>
              </a:r>
            </a:p>
            <a:p>
              <a:pPr algn="ctr"/>
              <a:r>
                <a:rPr lang="ru-RU" altLang="ru-RU" sz="1600" b="1"/>
                <a:t>ПО РАЗРЕШЕНИЮ КОНФЛИКТОВ</a:t>
              </a:r>
            </a:p>
          </p:txBody>
        </p:sp>
        <p:sp>
          <p:nvSpPr>
            <p:cNvPr id="6155" name="Text Box 12"/>
            <p:cNvSpPr txBox="1">
              <a:spLocks noChangeArrowheads="1"/>
            </p:cNvSpPr>
            <p:nvPr/>
          </p:nvSpPr>
          <p:spPr bwMode="auto">
            <a:xfrm>
              <a:off x="2109" y="1888"/>
              <a:ext cx="1361" cy="68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200"/>
            </a:p>
            <a:p>
              <a:pPr algn="ctr"/>
              <a:r>
                <a:rPr lang="ru-RU" altLang="ru-RU" sz="1600" b="1"/>
                <a:t>ПЕДАГОГИЧЕСКИЙ СОВЕТ</a:t>
              </a:r>
            </a:p>
          </p:txBody>
        </p:sp>
        <p:sp>
          <p:nvSpPr>
            <p:cNvPr id="6156" name="Text Box 13"/>
            <p:cNvSpPr txBox="1">
              <a:spLocks noChangeArrowheads="1"/>
            </p:cNvSpPr>
            <p:nvPr/>
          </p:nvSpPr>
          <p:spPr bwMode="auto">
            <a:xfrm>
              <a:off x="1292" y="2478"/>
              <a:ext cx="1057" cy="63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200"/>
            </a:p>
            <a:p>
              <a:pPr algn="ctr"/>
              <a:r>
                <a:rPr lang="ru-RU" altLang="ru-RU" sz="1600" b="1"/>
                <a:t>«СОВЕТ +»</a:t>
              </a:r>
            </a:p>
          </p:txBody>
        </p:sp>
        <p:sp>
          <p:nvSpPr>
            <p:cNvPr id="6157" name="Text Box 14"/>
            <p:cNvSpPr txBox="1">
              <a:spLocks noChangeArrowheads="1"/>
            </p:cNvSpPr>
            <p:nvPr/>
          </p:nvSpPr>
          <p:spPr bwMode="auto">
            <a:xfrm>
              <a:off x="3198" y="2478"/>
              <a:ext cx="1089" cy="63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/>
                <a:t>Родительский комитет</a:t>
              </a:r>
            </a:p>
          </p:txBody>
        </p:sp>
        <p:sp>
          <p:nvSpPr>
            <p:cNvPr id="6158" name="AutoShape 19"/>
            <p:cNvSpPr>
              <a:spLocks noChangeArrowheads="1"/>
            </p:cNvSpPr>
            <p:nvPr/>
          </p:nvSpPr>
          <p:spPr bwMode="auto">
            <a:xfrm>
              <a:off x="884" y="1480"/>
              <a:ext cx="45" cy="136"/>
            </a:xfrm>
            <a:prstGeom prst="downArrow">
              <a:avLst>
                <a:gd name="adj1" fmla="val 50000"/>
                <a:gd name="adj2" fmla="val 75556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6159" name="AutoShape 20"/>
            <p:cNvSpPr>
              <a:spLocks noChangeArrowheads="1"/>
            </p:cNvSpPr>
            <p:nvPr/>
          </p:nvSpPr>
          <p:spPr bwMode="auto">
            <a:xfrm>
              <a:off x="2744" y="1480"/>
              <a:ext cx="45" cy="9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6160" name="AutoShape 21"/>
            <p:cNvSpPr>
              <a:spLocks noChangeArrowheads="1"/>
            </p:cNvSpPr>
            <p:nvPr/>
          </p:nvSpPr>
          <p:spPr bwMode="auto">
            <a:xfrm>
              <a:off x="4513" y="1480"/>
              <a:ext cx="46" cy="90"/>
            </a:xfrm>
            <a:prstGeom prst="downArrow">
              <a:avLst>
                <a:gd name="adj1" fmla="val 50000"/>
                <a:gd name="adj2" fmla="val 48913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6161" name="Line 22"/>
            <p:cNvSpPr>
              <a:spLocks noChangeShapeType="1"/>
            </p:cNvSpPr>
            <p:nvPr/>
          </p:nvSpPr>
          <p:spPr bwMode="auto">
            <a:xfrm>
              <a:off x="1519" y="1752"/>
              <a:ext cx="4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23"/>
            <p:cNvSpPr>
              <a:spLocks noChangeShapeType="1"/>
            </p:cNvSpPr>
            <p:nvPr/>
          </p:nvSpPr>
          <p:spPr bwMode="auto">
            <a:xfrm>
              <a:off x="1519" y="2069"/>
              <a:ext cx="6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Line 24"/>
            <p:cNvSpPr>
              <a:spLocks noChangeShapeType="1"/>
            </p:cNvSpPr>
            <p:nvPr/>
          </p:nvSpPr>
          <p:spPr bwMode="auto">
            <a:xfrm>
              <a:off x="1429" y="2387"/>
              <a:ext cx="0" cy="91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Line 25"/>
            <p:cNvSpPr>
              <a:spLocks noChangeShapeType="1"/>
            </p:cNvSpPr>
            <p:nvPr/>
          </p:nvSpPr>
          <p:spPr bwMode="auto">
            <a:xfrm>
              <a:off x="3470" y="2115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Line 26"/>
            <p:cNvSpPr>
              <a:spLocks noChangeShapeType="1"/>
            </p:cNvSpPr>
            <p:nvPr/>
          </p:nvSpPr>
          <p:spPr bwMode="auto">
            <a:xfrm>
              <a:off x="4105" y="2341"/>
              <a:ext cx="0" cy="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27"/>
            <p:cNvSpPr>
              <a:spLocks noChangeShapeType="1"/>
            </p:cNvSpPr>
            <p:nvPr/>
          </p:nvSpPr>
          <p:spPr bwMode="auto">
            <a:xfrm>
              <a:off x="884" y="2387"/>
              <a:ext cx="0" cy="9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Line 28"/>
            <p:cNvSpPr>
              <a:spLocks noChangeShapeType="1"/>
            </p:cNvSpPr>
            <p:nvPr/>
          </p:nvSpPr>
          <p:spPr bwMode="auto">
            <a:xfrm>
              <a:off x="884" y="3339"/>
              <a:ext cx="28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Line 29"/>
            <p:cNvSpPr>
              <a:spLocks noChangeShapeType="1"/>
            </p:cNvSpPr>
            <p:nvPr/>
          </p:nvSpPr>
          <p:spPr bwMode="auto">
            <a:xfrm flipV="1">
              <a:off x="3742" y="3113"/>
              <a:ext cx="0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Line 30"/>
            <p:cNvSpPr>
              <a:spLocks noChangeShapeType="1"/>
            </p:cNvSpPr>
            <p:nvPr/>
          </p:nvSpPr>
          <p:spPr bwMode="auto">
            <a:xfrm>
              <a:off x="2336" y="2795"/>
              <a:ext cx="8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Line 31"/>
            <p:cNvSpPr>
              <a:spLocks noChangeShapeType="1"/>
            </p:cNvSpPr>
            <p:nvPr/>
          </p:nvSpPr>
          <p:spPr bwMode="auto">
            <a:xfrm>
              <a:off x="4876" y="2341"/>
              <a:ext cx="0" cy="11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Line 32"/>
            <p:cNvSpPr>
              <a:spLocks noChangeShapeType="1"/>
            </p:cNvSpPr>
            <p:nvPr/>
          </p:nvSpPr>
          <p:spPr bwMode="auto">
            <a:xfrm flipH="1">
              <a:off x="1791" y="3475"/>
              <a:ext cx="308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Line 33"/>
            <p:cNvSpPr>
              <a:spLocks noChangeShapeType="1"/>
            </p:cNvSpPr>
            <p:nvPr/>
          </p:nvSpPr>
          <p:spPr bwMode="auto">
            <a:xfrm flipV="1">
              <a:off x="1791" y="3113"/>
              <a:ext cx="0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Line 34"/>
            <p:cNvSpPr>
              <a:spLocks noChangeShapeType="1"/>
            </p:cNvSpPr>
            <p:nvPr/>
          </p:nvSpPr>
          <p:spPr bwMode="auto">
            <a:xfrm>
              <a:off x="657" y="2387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35"/>
            <p:cNvSpPr>
              <a:spLocks noChangeShapeType="1"/>
            </p:cNvSpPr>
            <p:nvPr/>
          </p:nvSpPr>
          <p:spPr bwMode="auto">
            <a:xfrm>
              <a:off x="657" y="3475"/>
              <a:ext cx="11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Line 36"/>
            <p:cNvSpPr>
              <a:spLocks noChangeShapeType="1"/>
            </p:cNvSpPr>
            <p:nvPr/>
          </p:nvSpPr>
          <p:spPr bwMode="auto">
            <a:xfrm>
              <a:off x="4286" y="2750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1258888" y="1125538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>
                <a:solidFill>
                  <a:srgbClr val="000000"/>
                </a:solidFill>
              </a:rPr>
              <a:t>схема управления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508104" y="112553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1285852" y="428604"/>
            <a:ext cx="619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 dirty="0">
                <a:solidFill>
                  <a:srgbClr val="000000"/>
                </a:solidFill>
              </a:rPr>
              <a:t>С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труктура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Совета+</a:t>
            </a:r>
            <a:endParaRPr lang="ru-RU" altLang="ru-RU" sz="2000" b="1" dirty="0">
              <a:solidFill>
                <a:srgbClr val="000000"/>
              </a:solidFill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18344" y="4664519"/>
            <a:ext cx="1643084" cy="1663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50"/>
          <p:cNvGrpSpPr>
            <a:grpSpLocks/>
          </p:cNvGrpSpPr>
          <p:nvPr/>
        </p:nvGrpSpPr>
        <p:grpSpPr bwMode="auto">
          <a:xfrm>
            <a:off x="142875" y="857250"/>
            <a:ext cx="8786813" cy="5627995"/>
            <a:chOff x="142844" y="857250"/>
            <a:chExt cx="8786874" cy="5533341"/>
          </a:xfrm>
        </p:grpSpPr>
        <p:sp>
          <p:nvSpPr>
            <p:cNvPr id="7174" name="Text Box 4"/>
            <p:cNvSpPr txBox="1">
              <a:spLocks noChangeArrowheads="1"/>
            </p:cNvSpPr>
            <p:nvPr/>
          </p:nvSpPr>
          <p:spPr bwMode="auto">
            <a:xfrm>
              <a:off x="2143125" y="928688"/>
              <a:ext cx="2600325" cy="11430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20000"/>
                </a:lnSpc>
              </a:pPr>
              <a:r>
                <a:rPr lang="ru-RU" altLang="ru-RU" b="1" dirty="0"/>
                <a:t>Председатель </a:t>
              </a:r>
              <a:r>
                <a:rPr lang="ru-RU" altLang="ru-RU" b="1" dirty="0" smtClean="0"/>
                <a:t>совета</a:t>
              </a:r>
              <a:endParaRPr lang="en-US" altLang="ru-RU" b="1" dirty="0" smtClean="0"/>
            </a:p>
            <a:p>
              <a:pPr algn="ctr">
                <a:lnSpc>
                  <a:spcPct val="120000"/>
                </a:lnSpc>
              </a:pPr>
              <a:r>
                <a:rPr lang="ru-RU" altLang="ru-RU" b="1" dirty="0" smtClean="0"/>
                <a:t>(победившая </a:t>
              </a:r>
              <a:r>
                <a:rPr lang="ru-RU" altLang="ru-RU" b="1" dirty="0"/>
                <a:t>партия)</a:t>
              </a:r>
              <a:endParaRPr lang="ru-RU" altLang="ru-RU" dirty="0"/>
            </a:p>
          </p:txBody>
        </p:sp>
        <p:sp>
          <p:nvSpPr>
            <p:cNvPr id="7175" name="Text Box 5"/>
            <p:cNvSpPr txBox="1">
              <a:spLocks noChangeArrowheads="1"/>
            </p:cNvSpPr>
            <p:nvPr/>
          </p:nvSpPr>
          <p:spPr bwMode="auto">
            <a:xfrm>
              <a:off x="2786063" y="2928938"/>
              <a:ext cx="4000500" cy="5715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Совет командиров</a:t>
              </a:r>
              <a:endParaRPr lang="ru-RU" altLang="ru-RU"/>
            </a:p>
          </p:txBody>
        </p:sp>
        <p:sp>
          <p:nvSpPr>
            <p:cNvPr id="7176" name="Text Box 6"/>
            <p:cNvSpPr txBox="1">
              <a:spLocks noChangeArrowheads="1"/>
            </p:cNvSpPr>
            <p:nvPr/>
          </p:nvSpPr>
          <p:spPr bwMode="auto">
            <a:xfrm>
              <a:off x="142844" y="3500438"/>
              <a:ext cx="1389094" cy="11430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Мин-во</a:t>
              </a:r>
            </a:p>
            <a:p>
              <a:pPr algn="ctr"/>
              <a:r>
                <a:rPr lang="ru-RU" altLang="ru-RU" b="1"/>
                <a:t>культуры</a:t>
              </a:r>
              <a:endParaRPr lang="ru-RU" altLang="ru-RU"/>
            </a:p>
          </p:txBody>
        </p:sp>
        <p:sp>
          <p:nvSpPr>
            <p:cNvPr id="7177" name="Text Box 7"/>
            <p:cNvSpPr txBox="1">
              <a:spLocks noChangeArrowheads="1"/>
            </p:cNvSpPr>
            <p:nvPr/>
          </p:nvSpPr>
          <p:spPr bwMode="auto">
            <a:xfrm>
              <a:off x="785813" y="4500563"/>
              <a:ext cx="1500187" cy="11430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altLang="ru-RU" b="1"/>
                <a:t>Мин-во </a:t>
              </a:r>
              <a:r>
                <a:rPr lang="ru-RU" altLang="ru-RU" sz="1600" b="1"/>
                <a:t>образования и науки</a:t>
              </a:r>
              <a:endParaRPr lang="ru-RU" altLang="ru-RU" sz="1600"/>
            </a:p>
          </p:txBody>
        </p:sp>
        <p:sp>
          <p:nvSpPr>
            <p:cNvPr id="7178" name="Text Box 8"/>
            <p:cNvSpPr txBox="1">
              <a:spLocks noChangeArrowheads="1"/>
            </p:cNvSpPr>
            <p:nvPr/>
          </p:nvSpPr>
          <p:spPr bwMode="auto">
            <a:xfrm>
              <a:off x="2143125" y="3571875"/>
              <a:ext cx="1428750" cy="115252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20000"/>
                </a:lnSpc>
              </a:pPr>
              <a:r>
                <a:rPr lang="ru-RU" altLang="ru-RU" sz="1400" b="1"/>
                <a:t>Мин-во информации и печати</a:t>
              </a:r>
              <a:endParaRPr lang="ru-RU" altLang="ru-RU" sz="1400"/>
            </a:p>
          </p:txBody>
        </p:sp>
        <p:sp>
          <p:nvSpPr>
            <p:cNvPr id="7179" name="Text Box 9"/>
            <p:cNvSpPr txBox="1">
              <a:spLocks noChangeArrowheads="1"/>
            </p:cNvSpPr>
            <p:nvPr/>
          </p:nvSpPr>
          <p:spPr bwMode="auto">
            <a:xfrm>
              <a:off x="2428875" y="2133600"/>
              <a:ext cx="4643438" cy="5715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Совет министров</a:t>
              </a:r>
            </a:p>
            <a:p>
              <a:pPr algn="ctr"/>
              <a:endParaRPr lang="ru-RU" altLang="ru-RU"/>
            </a:p>
          </p:txBody>
        </p:sp>
        <p:sp>
          <p:nvSpPr>
            <p:cNvPr id="7180" name="Text Box 10"/>
            <p:cNvSpPr txBox="1">
              <a:spLocks noChangeArrowheads="1"/>
            </p:cNvSpPr>
            <p:nvPr/>
          </p:nvSpPr>
          <p:spPr bwMode="auto">
            <a:xfrm>
              <a:off x="1546245" y="5819091"/>
              <a:ext cx="5956300" cy="5715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 dirty="0"/>
                <a:t>Соответствующие структуры в классных </a:t>
              </a:r>
              <a:r>
                <a:rPr lang="ru-RU" altLang="ru-RU" sz="1600" b="1" dirty="0" smtClean="0"/>
                <a:t>коллективах</a:t>
              </a:r>
              <a:endParaRPr lang="en-US" altLang="ru-RU" sz="1600" b="1" dirty="0" smtClean="0"/>
            </a:p>
            <a:p>
              <a:pPr algn="ctr"/>
              <a:r>
                <a:rPr lang="ru-RU" altLang="ru-RU" sz="1600" b="1" dirty="0" smtClean="0"/>
                <a:t>(Советы классов)</a:t>
              </a:r>
              <a:endParaRPr lang="ru-RU" altLang="ru-RU" dirty="0"/>
            </a:p>
          </p:txBody>
        </p:sp>
        <p:sp>
          <p:nvSpPr>
            <p:cNvPr id="7181" name="Rectangle 22"/>
            <p:cNvSpPr>
              <a:spLocks noChangeArrowheads="1"/>
            </p:cNvSpPr>
            <p:nvPr/>
          </p:nvSpPr>
          <p:spPr bwMode="auto">
            <a:xfrm>
              <a:off x="3286125" y="4429125"/>
              <a:ext cx="1368425" cy="115252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182" name="Text Box 23"/>
            <p:cNvSpPr txBox="1">
              <a:spLocks noChangeArrowheads="1"/>
            </p:cNvSpPr>
            <p:nvPr/>
          </p:nvSpPr>
          <p:spPr bwMode="auto">
            <a:xfrm>
              <a:off x="3286125" y="4572000"/>
              <a:ext cx="1357313" cy="846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1400" b="1"/>
                <a:t>Мин-во  </a:t>
              </a:r>
            </a:p>
            <a:p>
              <a:pPr algn="ctr">
                <a:spcBef>
                  <a:spcPct val="50000"/>
                </a:spcBef>
              </a:pPr>
              <a:r>
                <a:rPr lang="ru-RU" altLang="ru-RU" sz="1400" b="1"/>
                <a:t>спорта и здоровья</a:t>
              </a:r>
            </a:p>
          </p:txBody>
        </p:sp>
        <p:sp>
          <p:nvSpPr>
            <p:cNvPr id="7183" name="Rectangle 24"/>
            <p:cNvSpPr>
              <a:spLocks noChangeArrowheads="1"/>
            </p:cNvSpPr>
            <p:nvPr/>
          </p:nvSpPr>
          <p:spPr bwMode="auto">
            <a:xfrm>
              <a:off x="4429125" y="3571875"/>
              <a:ext cx="1500188" cy="115252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184" name="Text Box 25"/>
            <p:cNvSpPr txBox="1">
              <a:spLocks noChangeArrowheads="1"/>
            </p:cNvSpPr>
            <p:nvPr/>
          </p:nvSpPr>
          <p:spPr bwMode="auto">
            <a:xfrm>
              <a:off x="4500563" y="3786188"/>
              <a:ext cx="1428750" cy="83026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1600" b="1"/>
                <a:t>Мин-во внутренних дел</a:t>
              </a:r>
            </a:p>
          </p:txBody>
        </p:sp>
        <p:sp>
          <p:nvSpPr>
            <p:cNvPr id="7185" name="Text Box 4"/>
            <p:cNvSpPr txBox="1">
              <a:spLocks noChangeArrowheads="1"/>
            </p:cNvSpPr>
            <p:nvPr/>
          </p:nvSpPr>
          <p:spPr bwMode="auto">
            <a:xfrm>
              <a:off x="4786313" y="928688"/>
              <a:ext cx="2600325" cy="11430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20000"/>
                </a:lnSpc>
              </a:pPr>
              <a:r>
                <a:rPr lang="ru-RU" altLang="ru-RU" b="1" dirty="0"/>
                <a:t>Вице-председатель </a:t>
              </a:r>
              <a:r>
                <a:rPr lang="ru-RU" altLang="ru-RU" b="1" dirty="0" smtClean="0"/>
                <a:t>совета</a:t>
              </a:r>
              <a:r>
                <a:rPr lang="en-US" altLang="ru-RU" b="1" dirty="0" smtClean="0"/>
                <a:t> </a:t>
              </a:r>
              <a:r>
                <a:rPr lang="ru-RU" altLang="ru-RU" b="1" dirty="0" smtClean="0"/>
                <a:t>(партия</a:t>
              </a:r>
              <a:r>
                <a:rPr lang="ru-RU" altLang="ru-RU" b="1" dirty="0"/>
                <a:t>, занявшая 2 место)</a:t>
              </a:r>
              <a:endParaRPr lang="ru-RU" altLang="ru-RU" dirty="0"/>
            </a:p>
          </p:txBody>
        </p:sp>
        <p:sp>
          <p:nvSpPr>
            <p:cNvPr id="7186" name="Text Box 6"/>
            <p:cNvSpPr txBox="1">
              <a:spLocks noChangeArrowheads="1"/>
            </p:cNvSpPr>
            <p:nvPr/>
          </p:nvSpPr>
          <p:spPr bwMode="auto">
            <a:xfrm>
              <a:off x="5857875" y="4357688"/>
              <a:ext cx="1714500" cy="11430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/>
                <a:t>Мин-во</a:t>
              </a:r>
            </a:p>
            <a:p>
              <a:pPr algn="ctr"/>
              <a:r>
                <a:rPr lang="ru-RU" altLang="ru-RU" sz="1400" b="1"/>
                <a:t>Труда и коммунального хоз-ва</a:t>
              </a:r>
              <a:endParaRPr lang="ru-RU" altLang="ru-RU" sz="1400"/>
            </a:p>
          </p:txBody>
        </p:sp>
        <p:cxnSp>
          <p:nvCxnSpPr>
            <p:cNvPr id="42" name="Прямая соединительная линия 41"/>
            <p:cNvCxnSpPr>
              <a:stCxn id="7185" idx="3"/>
            </p:cNvCxnSpPr>
            <p:nvPr/>
          </p:nvCxnSpPr>
          <p:spPr>
            <a:xfrm>
              <a:off x="7386657" y="1500188"/>
              <a:ext cx="400053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Овал 42"/>
            <p:cNvSpPr/>
            <p:nvPr/>
          </p:nvSpPr>
          <p:spPr>
            <a:xfrm>
              <a:off x="7643834" y="857250"/>
              <a:ext cx="1285884" cy="2143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" name="TextBox 43"/>
            <p:cNvSpPr txBox="1">
              <a:spLocks noChangeArrowheads="1"/>
            </p:cNvSpPr>
            <p:nvPr/>
          </p:nvSpPr>
          <p:spPr bwMode="auto">
            <a:xfrm>
              <a:off x="7715246" y="1428750"/>
              <a:ext cx="1214472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 b="1"/>
                <a:t>Связи </a:t>
              </a:r>
            </a:p>
            <a:p>
              <a:pPr algn="ctr"/>
              <a:r>
                <a:rPr lang="ru-RU" sz="1400" b="1"/>
                <a:t>с обществен-ностью</a:t>
              </a:r>
            </a:p>
          </p:txBody>
        </p:sp>
        <p:sp>
          <p:nvSpPr>
            <p:cNvPr id="7190" name="Text Box 6"/>
            <p:cNvSpPr txBox="1">
              <a:spLocks noChangeArrowheads="1"/>
            </p:cNvSpPr>
            <p:nvPr/>
          </p:nvSpPr>
          <p:spPr bwMode="auto">
            <a:xfrm>
              <a:off x="7358063" y="3571875"/>
              <a:ext cx="1531937" cy="11430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Мин-во</a:t>
              </a:r>
            </a:p>
            <a:p>
              <a:pPr algn="ctr"/>
              <a:r>
                <a:rPr lang="ru-RU" altLang="ru-RU" b="1"/>
                <a:t>Добрых дел</a:t>
              </a:r>
              <a:endParaRPr lang="ru-RU" altLang="ru-RU"/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7001689" y="1999457"/>
              <a:ext cx="1000125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0800000">
              <a:off x="7000892" y="2500313"/>
              <a:ext cx="500066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0800000" flipV="1">
              <a:off x="1428728" y="2714625"/>
              <a:ext cx="1143008" cy="785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1357297" y="3000371"/>
              <a:ext cx="1785938" cy="12144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2536021" y="2893216"/>
              <a:ext cx="857250" cy="5000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16200000" flipH="1">
              <a:off x="2678900" y="3536156"/>
              <a:ext cx="1714500" cy="7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5607854" y="2893217"/>
              <a:ext cx="857250" cy="5000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16200000" flipH="1">
              <a:off x="5643575" y="3500438"/>
              <a:ext cx="1643063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6200000" flipH="1">
              <a:off x="6786581" y="2714622"/>
              <a:ext cx="857250" cy="8572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>
              <a:stCxn id="7179" idx="2"/>
              <a:endCxn id="7175" idx="0"/>
            </p:cNvCxnSpPr>
            <p:nvPr/>
          </p:nvCxnSpPr>
          <p:spPr>
            <a:xfrm rot="16200000" flipH="1">
              <a:off x="4656933" y="2799556"/>
              <a:ext cx="223838" cy="349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16200000" flipH="1">
              <a:off x="1785920" y="5643562"/>
              <a:ext cx="357187" cy="357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>
              <a:stCxn id="7178" idx="2"/>
            </p:cNvCxnSpPr>
            <p:nvPr/>
          </p:nvCxnSpPr>
          <p:spPr>
            <a:xfrm rot="5400000">
              <a:off x="2254239" y="5327650"/>
              <a:ext cx="1204912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7181" idx="2"/>
            </p:cNvCxnSpPr>
            <p:nvPr/>
          </p:nvCxnSpPr>
          <p:spPr>
            <a:xfrm rot="16200000" flipH="1">
              <a:off x="3811583" y="5740401"/>
              <a:ext cx="347663" cy="301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>
              <a:stCxn id="7183" idx="2"/>
            </p:cNvCxnSpPr>
            <p:nvPr/>
          </p:nvCxnSpPr>
          <p:spPr>
            <a:xfrm rot="5400000">
              <a:off x="4559304" y="5308600"/>
              <a:ext cx="1204913" cy="365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>
              <a:stCxn id="7186" idx="2"/>
            </p:cNvCxnSpPr>
            <p:nvPr/>
          </p:nvCxnSpPr>
          <p:spPr>
            <a:xfrm rot="5400000">
              <a:off x="6465108" y="5679282"/>
              <a:ext cx="428625" cy="7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rot="5400000">
              <a:off x="7358086" y="4857747"/>
              <a:ext cx="1214438" cy="9286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>
              <a:stCxn id="7174" idx="1"/>
            </p:cNvCxnSpPr>
            <p:nvPr/>
          </p:nvCxnSpPr>
          <p:spPr>
            <a:xfrm rot="10800000">
              <a:off x="1785918" y="1500188"/>
              <a:ext cx="357189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rot="5400000">
              <a:off x="1285061" y="1999457"/>
              <a:ext cx="100012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1785918" y="2500313"/>
              <a:ext cx="642941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rot="5400000">
              <a:off x="1427936" y="2856707"/>
              <a:ext cx="71437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>
              <a:endCxn id="7175" idx="1"/>
            </p:cNvCxnSpPr>
            <p:nvPr/>
          </p:nvCxnSpPr>
          <p:spPr>
            <a:xfrm>
              <a:off x="1785918" y="3214688"/>
              <a:ext cx="1000132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Овал 92"/>
            <p:cNvSpPr/>
            <p:nvPr/>
          </p:nvSpPr>
          <p:spPr>
            <a:xfrm>
              <a:off x="214282" y="1000125"/>
              <a:ext cx="1428760" cy="20002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213" name="TextBox 93"/>
            <p:cNvSpPr txBox="1">
              <a:spLocks noChangeArrowheads="1"/>
            </p:cNvSpPr>
            <p:nvPr/>
          </p:nvSpPr>
          <p:spPr bwMode="auto">
            <a:xfrm>
              <a:off x="285720" y="1571625"/>
              <a:ext cx="121444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600" b="1"/>
                <a:t>Законода-тельный комитет</a:t>
              </a:r>
            </a:p>
          </p:txBody>
        </p:sp>
        <p:cxnSp>
          <p:nvCxnSpPr>
            <p:cNvPr id="96" name="Прямая соединительная линия 95"/>
            <p:cNvCxnSpPr>
              <a:endCxn id="7179" idx="1"/>
            </p:cNvCxnSpPr>
            <p:nvPr/>
          </p:nvCxnSpPr>
          <p:spPr>
            <a:xfrm>
              <a:off x="1571604" y="2357438"/>
              <a:ext cx="857256" cy="619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 flipV="1">
              <a:off x="1500166" y="1214438"/>
              <a:ext cx="642941" cy="285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>
              <a:stCxn id="7175" idx="3"/>
            </p:cNvCxnSpPr>
            <p:nvPr/>
          </p:nvCxnSpPr>
          <p:spPr>
            <a:xfrm>
              <a:off x="6786578" y="3214688"/>
              <a:ext cx="2143140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rot="5400000">
              <a:off x="7465249" y="4607719"/>
              <a:ext cx="2857500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 rot="10800000">
              <a:off x="7643834" y="6072188"/>
              <a:ext cx="1214445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88</Words>
  <Application>Microsoft Office PowerPoint</Application>
  <PresentationFormat>Экран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Гимназическая республика  </vt:lpstr>
      <vt:lpstr>Презентация PowerPoint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Гимназическая республика  </dc:title>
  <dc:creator>1</dc:creator>
  <cp:lastModifiedBy>admin</cp:lastModifiedBy>
  <cp:revision>4</cp:revision>
  <dcterms:created xsi:type="dcterms:W3CDTF">2015-10-21T13:25:30Z</dcterms:created>
  <dcterms:modified xsi:type="dcterms:W3CDTF">2021-10-24T13:48:56Z</dcterms:modified>
</cp:coreProperties>
</file>