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4" r:id="rId4"/>
    <p:sldId id="258" r:id="rId5"/>
    <p:sldId id="259" r:id="rId6"/>
    <p:sldId id="260" r:id="rId7"/>
    <p:sldId id="262" r:id="rId8"/>
    <p:sldId id="261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71" r:id="rId17"/>
    <p:sldId id="269" r:id="rId18"/>
    <p:sldId id="273" r:id="rId19"/>
    <p:sldId id="27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4105A"/>
    <a:srgbClr val="BF3C48"/>
    <a:srgbClr val="1F5480"/>
    <a:srgbClr val="2E2C2D"/>
    <a:srgbClr val="47627F"/>
    <a:srgbClr val="ED613E"/>
    <a:srgbClr val="856E45"/>
    <a:srgbClr val="6F267F"/>
    <a:srgbClr val="FECB00"/>
    <a:srgbClr val="729F1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-1397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86B42C-B4D1-4B34-94EA-99B8ED8A44A3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62DE16F1-6F3B-4948-9FC3-851468147394}">
      <dgm:prSet phldrT="[Текст]"/>
      <dgm:spPr/>
      <dgm:t>
        <a:bodyPr/>
        <a:lstStyle/>
        <a:p>
          <a:r>
            <a:rPr lang="ru-RU" dirty="0" smtClean="0"/>
            <a:t>Европеоидная раса</a:t>
          </a:r>
          <a:endParaRPr lang="ru-RU" dirty="0"/>
        </a:p>
      </dgm:t>
    </dgm:pt>
    <dgm:pt modelId="{2CF4DF0D-9FB1-4E76-86F2-AD003EF6B69D}" type="parTrans" cxnId="{6F80694C-FE02-462B-AD32-CFA359F2A62A}">
      <dgm:prSet/>
      <dgm:spPr/>
      <dgm:t>
        <a:bodyPr/>
        <a:lstStyle/>
        <a:p>
          <a:endParaRPr lang="ru-RU"/>
        </a:p>
      </dgm:t>
    </dgm:pt>
    <dgm:pt modelId="{733CEF8D-DB4F-4A88-9933-8C6BD67476D8}" type="sibTrans" cxnId="{6F80694C-FE02-462B-AD32-CFA359F2A62A}">
      <dgm:prSet/>
      <dgm:spPr/>
      <dgm:t>
        <a:bodyPr/>
        <a:lstStyle/>
        <a:p>
          <a:endParaRPr lang="ru-RU"/>
        </a:p>
      </dgm:t>
    </dgm:pt>
    <dgm:pt modelId="{6255AC7C-D239-4CFF-AC7E-4FC480964312}">
      <dgm:prSet phldrT="[Текст]"/>
      <dgm:spPr/>
      <dgm:t>
        <a:bodyPr/>
        <a:lstStyle/>
        <a:p>
          <a:r>
            <a:rPr lang="ru-RU" dirty="0" smtClean="0"/>
            <a:t>Негроидная раса</a:t>
          </a:r>
          <a:endParaRPr lang="ru-RU" dirty="0"/>
        </a:p>
      </dgm:t>
    </dgm:pt>
    <dgm:pt modelId="{CFDEC5D4-901D-46E9-8116-5A34B6C25824}" type="parTrans" cxnId="{D5246C34-10B7-440B-803C-299B924FE36A}">
      <dgm:prSet/>
      <dgm:spPr/>
      <dgm:t>
        <a:bodyPr/>
        <a:lstStyle/>
        <a:p>
          <a:endParaRPr lang="ru-RU"/>
        </a:p>
      </dgm:t>
    </dgm:pt>
    <dgm:pt modelId="{83282555-FA55-4BA0-B898-096F18FE6B2C}" type="sibTrans" cxnId="{D5246C34-10B7-440B-803C-299B924FE36A}">
      <dgm:prSet/>
      <dgm:spPr/>
      <dgm:t>
        <a:bodyPr/>
        <a:lstStyle/>
        <a:p>
          <a:endParaRPr lang="ru-RU"/>
        </a:p>
      </dgm:t>
    </dgm:pt>
    <dgm:pt modelId="{95FF6034-2D9F-4895-84B6-B07AD0AED0BB}">
      <dgm:prSet phldrT="[Текст]"/>
      <dgm:spPr/>
      <dgm:t>
        <a:bodyPr/>
        <a:lstStyle/>
        <a:p>
          <a:r>
            <a:rPr lang="ru-RU" dirty="0" smtClean="0"/>
            <a:t>Монголоидная раса</a:t>
          </a:r>
          <a:endParaRPr lang="ru-RU" dirty="0"/>
        </a:p>
      </dgm:t>
    </dgm:pt>
    <dgm:pt modelId="{F39F180E-6E36-4B91-A5B4-EA14A443992F}" type="parTrans" cxnId="{2D2A6820-E80F-42ED-8100-F451EF002BE0}">
      <dgm:prSet/>
      <dgm:spPr/>
      <dgm:t>
        <a:bodyPr/>
        <a:lstStyle/>
        <a:p>
          <a:endParaRPr lang="ru-RU"/>
        </a:p>
      </dgm:t>
    </dgm:pt>
    <dgm:pt modelId="{CF8712CA-D8C4-465B-B136-D0EAE53E2DE8}" type="sibTrans" cxnId="{2D2A6820-E80F-42ED-8100-F451EF002BE0}">
      <dgm:prSet/>
      <dgm:spPr/>
      <dgm:t>
        <a:bodyPr/>
        <a:lstStyle/>
        <a:p>
          <a:endParaRPr lang="ru-RU"/>
        </a:p>
      </dgm:t>
    </dgm:pt>
    <dgm:pt modelId="{0C17C077-9380-4679-A2BB-522560FA47E9}" type="pres">
      <dgm:prSet presAssocID="{6C86B42C-B4D1-4B34-94EA-99B8ED8A44A3}" presName="compositeShape" presStyleCnt="0">
        <dgm:presLayoutVars>
          <dgm:chMax val="7"/>
          <dgm:dir/>
          <dgm:resizeHandles val="exact"/>
        </dgm:presLayoutVars>
      </dgm:prSet>
      <dgm:spPr/>
    </dgm:pt>
    <dgm:pt modelId="{2B4709D6-A746-4E06-BC36-583A737F052A}" type="pres">
      <dgm:prSet presAssocID="{62DE16F1-6F3B-4948-9FC3-851468147394}" presName="circ1" presStyleLbl="vennNode1" presStyleIdx="0" presStyleCnt="3"/>
      <dgm:spPr/>
      <dgm:t>
        <a:bodyPr/>
        <a:lstStyle/>
        <a:p>
          <a:endParaRPr lang="ru-RU"/>
        </a:p>
      </dgm:t>
    </dgm:pt>
    <dgm:pt modelId="{0BA341B9-FF12-4FF9-9A53-734F42213636}" type="pres">
      <dgm:prSet presAssocID="{62DE16F1-6F3B-4948-9FC3-851468147394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BAC3E6-F7F9-42CC-A3F8-C8123AADFC64}" type="pres">
      <dgm:prSet presAssocID="{6255AC7C-D239-4CFF-AC7E-4FC480964312}" presName="circ2" presStyleLbl="vennNode1" presStyleIdx="1" presStyleCnt="3"/>
      <dgm:spPr/>
      <dgm:t>
        <a:bodyPr/>
        <a:lstStyle/>
        <a:p>
          <a:endParaRPr lang="ru-RU"/>
        </a:p>
      </dgm:t>
    </dgm:pt>
    <dgm:pt modelId="{BC381650-0FC8-44DF-8DD2-6F21A54CF29C}" type="pres">
      <dgm:prSet presAssocID="{6255AC7C-D239-4CFF-AC7E-4FC48096431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8A5B3F-C30D-428A-BC0D-A182A53B27B3}" type="pres">
      <dgm:prSet presAssocID="{95FF6034-2D9F-4895-84B6-B07AD0AED0BB}" presName="circ3" presStyleLbl="vennNode1" presStyleIdx="2" presStyleCnt="3"/>
      <dgm:spPr/>
      <dgm:t>
        <a:bodyPr/>
        <a:lstStyle/>
        <a:p>
          <a:endParaRPr lang="ru-RU"/>
        </a:p>
      </dgm:t>
    </dgm:pt>
    <dgm:pt modelId="{2D94CA6E-5804-47CB-AD5F-3A82FA40B754}" type="pres">
      <dgm:prSet presAssocID="{95FF6034-2D9F-4895-84B6-B07AD0AED0BB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D129FCB-18B3-40BB-B059-D659540D48F5}" type="presOf" srcId="{6255AC7C-D239-4CFF-AC7E-4FC480964312}" destId="{BC381650-0FC8-44DF-8DD2-6F21A54CF29C}" srcOrd="1" destOrd="0" presId="urn:microsoft.com/office/officeart/2005/8/layout/venn1"/>
    <dgm:cxn modelId="{20393046-CBB4-48BC-86B4-7C6AF1198EC6}" type="presOf" srcId="{6C86B42C-B4D1-4B34-94EA-99B8ED8A44A3}" destId="{0C17C077-9380-4679-A2BB-522560FA47E9}" srcOrd="0" destOrd="0" presId="urn:microsoft.com/office/officeart/2005/8/layout/venn1"/>
    <dgm:cxn modelId="{2D2A6820-E80F-42ED-8100-F451EF002BE0}" srcId="{6C86B42C-B4D1-4B34-94EA-99B8ED8A44A3}" destId="{95FF6034-2D9F-4895-84B6-B07AD0AED0BB}" srcOrd="2" destOrd="0" parTransId="{F39F180E-6E36-4B91-A5B4-EA14A443992F}" sibTransId="{CF8712CA-D8C4-465B-B136-D0EAE53E2DE8}"/>
    <dgm:cxn modelId="{34A88464-20DA-45BC-A489-8F338ED2693F}" type="presOf" srcId="{62DE16F1-6F3B-4948-9FC3-851468147394}" destId="{2B4709D6-A746-4E06-BC36-583A737F052A}" srcOrd="0" destOrd="0" presId="urn:microsoft.com/office/officeart/2005/8/layout/venn1"/>
    <dgm:cxn modelId="{6F80694C-FE02-462B-AD32-CFA359F2A62A}" srcId="{6C86B42C-B4D1-4B34-94EA-99B8ED8A44A3}" destId="{62DE16F1-6F3B-4948-9FC3-851468147394}" srcOrd="0" destOrd="0" parTransId="{2CF4DF0D-9FB1-4E76-86F2-AD003EF6B69D}" sibTransId="{733CEF8D-DB4F-4A88-9933-8C6BD67476D8}"/>
    <dgm:cxn modelId="{91B7A899-39A5-4993-BD3B-F388475BB7BA}" type="presOf" srcId="{95FF6034-2D9F-4895-84B6-B07AD0AED0BB}" destId="{C48A5B3F-C30D-428A-BC0D-A182A53B27B3}" srcOrd="0" destOrd="0" presId="urn:microsoft.com/office/officeart/2005/8/layout/venn1"/>
    <dgm:cxn modelId="{41399AB1-DF10-43B5-8892-06886A90395F}" type="presOf" srcId="{95FF6034-2D9F-4895-84B6-B07AD0AED0BB}" destId="{2D94CA6E-5804-47CB-AD5F-3A82FA40B754}" srcOrd="1" destOrd="0" presId="urn:microsoft.com/office/officeart/2005/8/layout/venn1"/>
    <dgm:cxn modelId="{A5732FB0-5582-4C68-BBB9-A0342A0A8353}" type="presOf" srcId="{62DE16F1-6F3B-4948-9FC3-851468147394}" destId="{0BA341B9-FF12-4FF9-9A53-734F42213636}" srcOrd="1" destOrd="0" presId="urn:microsoft.com/office/officeart/2005/8/layout/venn1"/>
    <dgm:cxn modelId="{D5246C34-10B7-440B-803C-299B924FE36A}" srcId="{6C86B42C-B4D1-4B34-94EA-99B8ED8A44A3}" destId="{6255AC7C-D239-4CFF-AC7E-4FC480964312}" srcOrd="1" destOrd="0" parTransId="{CFDEC5D4-901D-46E9-8116-5A34B6C25824}" sibTransId="{83282555-FA55-4BA0-B898-096F18FE6B2C}"/>
    <dgm:cxn modelId="{B8A2DE25-55CF-4D76-9450-DF53B23FC92B}" type="presOf" srcId="{6255AC7C-D239-4CFF-AC7E-4FC480964312}" destId="{CBBAC3E6-F7F9-42CC-A3F8-C8123AADFC64}" srcOrd="0" destOrd="0" presId="urn:microsoft.com/office/officeart/2005/8/layout/venn1"/>
    <dgm:cxn modelId="{D551F480-798B-4804-AC6A-E2D24E9B66AE}" type="presParOf" srcId="{0C17C077-9380-4679-A2BB-522560FA47E9}" destId="{2B4709D6-A746-4E06-BC36-583A737F052A}" srcOrd="0" destOrd="0" presId="urn:microsoft.com/office/officeart/2005/8/layout/venn1"/>
    <dgm:cxn modelId="{70EC5583-2DB6-4DAF-B1F8-030DCB96B1D0}" type="presParOf" srcId="{0C17C077-9380-4679-A2BB-522560FA47E9}" destId="{0BA341B9-FF12-4FF9-9A53-734F42213636}" srcOrd="1" destOrd="0" presId="urn:microsoft.com/office/officeart/2005/8/layout/venn1"/>
    <dgm:cxn modelId="{8BB64871-877C-4AE0-BD1F-72A44C6D8CA6}" type="presParOf" srcId="{0C17C077-9380-4679-A2BB-522560FA47E9}" destId="{CBBAC3E6-F7F9-42CC-A3F8-C8123AADFC64}" srcOrd="2" destOrd="0" presId="urn:microsoft.com/office/officeart/2005/8/layout/venn1"/>
    <dgm:cxn modelId="{AB9E7B41-CECC-400A-BE8C-A25B532078A9}" type="presParOf" srcId="{0C17C077-9380-4679-A2BB-522560FA47E9}" destId="{BC381650-0FC8-44DF-8DD2-6F21A54CF29C}" srcOrd="3" destOrd="0" presId="urn:microsoft.com/office/officeart/2005/8/layout/venn1"/>
    <dgm:cxn modelId="{DFE56AD9-2E07-4E8C-8EB1-2CBDE83E9553}" type="presParOf" srcId="{0C17C077-9380-4679-A2BB-522560FA47E9}" destId="{C48A5B3F-C30D-428A-BC0D-A182A53B27B3}" srcOrd="4" destOrd="0" presId="urn:microsoft.com/office/officeart/2005/8/layout/venn1"/>
    <dgm:cxn modelId="{3819FDB5-47F4-4FD7-8106-12B9490D86E3}" type="presParOf" srcId="{0C17C077-9380-4679-A2BB-522560FA47E9}" destId="{2D94CA6E-5804-47CB-AD5F-3A82FA40B754}" srcOrd="5" destOrd="0" presId="urn:microsoft.com/office/officeart/2005/8/layout/venn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43914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1494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88002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55464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52076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5074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12/20/2023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7109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12/20/2023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9107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12/20/2023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46137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48878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6727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" y="366"/>
            <a:ext cx="9143024" cy="685726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7815E-F7B8-4E93-9F6C-89F6C3C8DBB8}" type="datetimeFigureOut">
              <a:rPr lang="en-US" smtClean="0"/>
              <a:pPr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5745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29.jpeg"/><Relationship Id="rId18" Type="http://schemas.openxmlformats.org/officeDocument/2006/relationships/image" Target="../media/image15.jpeg"/><Relationship Id="rId3" Type="http://schemas.openxmlformats.org/officeDocument/2006/relationships/image" Target="../media/image4.jpeg"/><Relationship Id="rId21" Type="http://schemas.openxmlformats.org/officeDocument/2006/relationships/image" Target="../media/image33.jpeg"/><Relationship Id="rId7" Type="http://schemas.openxmlformats.org/officeDocument/2006/relationships/image" Target="../media/image24.jpeg"/><Relationship Id="rId12" Type="http://schemas.openxmlformats.org/officeDocument/2006/relationships/image" Target="../media/image28.jpeg"/><Relationship Id="rId17" Type="http://schemas.openxmlformats.org/officeDocument/2006/relationships/image" Target="../media/image31.jpeg"/><Relationship Id="rId2" Type="http://schemas.openxmlformats.org/officeDocument/2006/relationships/image" Target="../media/image3.jpeg"/><Relationship Id="rId16" Type="http://schemas.openxmlformats.org/officeDocument/2006/relationships/image" Target="../media/image13.jpeg"/><Relationship Id="rId20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openxmlformats.org/officeDocument/2006/relationships/image" Target="../media/image27.jpeg"/><Relationship Id="rId24" Type="http://schemas.openxmlformats.org/officeDocument/2006/relationships/image" Target="../media/image36.png"/><Relationship Id="rId5" Type="http://schemas.openxmlformats.org/officeDocument/2006/relationships/image" Target="../media/image22.jpeg"/><Relationship Id="rId15" Type="http://schemas.openxmlformats.org/officeDocument/2006/relationships/image" Target="../media/image12.jpeg"/><Relationship Id="rId23" Type="http://schemas.openxmlformats.org/officeDocument/2006/relationships/image" Target="../media/image35.jpeg"/><Relationship Id="rId10" Type="http://schemas.openxmlformats.org/officeDocument/2006/relationships/image" Target="../media/image26.jpeg"/><Relationship Id="rId19" Type="http://schemas.openxmlformats.org/officeDocument/2006/relationships/image" Target="../media/image16.jpeg"/><Relationship Id="rId4" Type="http://schemas.openxmlformats.org/officeDocument/2006/relationships/image" Target="../media/image21.jpeg"/><Relationship Id="rId9" Type="http://schemas.openxmlformats.org/officeDocument/2006/relationships/image" Target="../media/image10.jpeg"/><Relationship Id="rId14" Type="http://schemas.openxmlformats.org/officeDocument/2006/relationships/image" Target="../media/image30.jpeg"/><Relationship Id="rId22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2920" y="1972510"/>
            <a:ext cx="7799832" cy="2387600"/>
          </a:xfrm>
        </p:spPr>
        <p:txBody>
          <a:bodyPr/>
          <a:lstStyle/>
          <a:p>
            <a:r>
              <a:rPr lang="ru-RU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Проверка домашнего задания </a:t>
            </a:r>
            <a:endParaRPr lang="en-US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9943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9873" y="0"/>
            <a:ext cx="5934127" cy="85010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4105A"/>
                </a:solidFill>
              </a:rPr>
              <a:t>Изменение численности населения Земли</a:t>
            </a:r>
            <a:endParaRPr lang="ru-RU" sz="3200" b="1" dirty="0">
              <a:solidFill>
                <a:srgbClr val="04105A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2502314" y="753035"/>
            <a:ext cx="4176464" cy="5988326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200000"/>
              </a:lnSpc>
            </a:pPr>
            <a:r>
              <a:rPr lang="ru-RU" dirty="0" smtClean="0"/>
              <a:t>1 млрд. – 1800 г.</a:t>
            </a:r>
          </a:p>
          <a:p>
            <a:pPr>
              <a:lnSpc>
                <a:spcPct val="200000"/>
              </a:lnSpc>
            </a:pPr>
            <a:r>
              <a:rPr lang="ru-RU" dirty="0" smtClean="0"/>
              <a:t>2 млрд. – 1927 г.</a:t>
            </a:r>
          </a:p>
          <a:p>
            <a:pPr>
              <a:lnSpc>
                <a:spcPct val="200000"/>
              </a:lnSpc>
            </a:pPr>
            <a:r>
              <a:rPr lang="ru-RU" dirty="0" smtClean="0"/>
              <a:t>3 млрд. – 1960 г.</a:t>
            </a:r>
          </a:p>
          <a:p>
            <a:pPr>
              <a:lnSpc>
                <a:spcPct val="200000"/>
              </a:lnSpc>
            </a:pPr>
            <a:r>
              <a:rPr lang="ru-RU" dirty="0" smtClean="0"/>
              <a:t>4 млрд – 1974 г.</a:t>
            </a:r>
          </a:p>
          <a:p>
            <a:pPr>
              <a:lnSpc>
                <a:spcPct val="200000"/>
              </a:lnSpc>
            </a:pPr>
            <a:r>
              <a:rPr lang="ru-RU" dirty="0" smtClean="0"/>
              <a:t>5 млрд. - </a:t>
            </a:r>
            <a:r>
              <a:rPr lang="ru-RU" dirty="0"/>
              <a:t>1987 г.</a:t>
            </a:r>
            <a:endParaRPr lang="ru-RU" dirty="0" smtClean="0"/>
          </a:p>
          <a:p>
            <a:pPr>
              <a:lnSpc>
                <a:spcPct val="200000"/>
              </a:lnSpc>
            </a:pPr>
            <a:r>
              <a:rPr lang="ru-RU" dirty="0" smtClean="0"/>
              <a:t>6 млрд – </a:t>
            </a:r>
            <a:r>
              <a:rPr lang="ru-RU" dirty="0"/>
              <a:t>1999 г.</a:t>
            </a:r>
            <a:endParaRPr lang="ru-RU" dirty="0" smtClean="0"/>
          </a:p>
          <a:p>
            <a:pPr>
              <a:lnSpc>
                <a:spcPct val="200000"/>
              </a:lnSpc>
            </a:pPr>
            <a:r>
              <a:rPr lang="ru-RU" dirty="0" smtClean="0"/>
              <a:t>7 млрд – 2011 г.</a:t>
            </a:r>
          </a:p>
          <a:p>
            <a:pPr>
              <a:lnSpc>
                <a:spcPct val="200000"/>
              </a:lnSpc>
            </a:pPr>
            <a:r>
              <a:rPr lang="ru-RU" dirty="0" smtClean="0"/>
              <a:t>8 </a:t>
            </a:r>
            <a:r>
              <a:rPr lang="ru-RU" dirty="0" err="1" smtClean="0"/>
              <a:t>млрд</a:t>
            </a:r>
            <a:r>
              <a:rPr lang="ru-RU" dirty="0" smtClean="0"/>
              <a:t> – 2023 г.</a:t>
            </a:r>
          </a:p>
          <a:p>
            <a:pPr>
              <a:lnSpc>
                <a:spcPct val="200000"/>
              </a:lnSpc>
            </a:pPr>
            <a:endParaRPr lang="ru-RU" dirty="0" smtClean="0"/>
          </a:p>
          <a:p>
            <a:pPr>
              <a:lnSpc>
                <a:spcPct val="200000"/>
              </a:lnSpc>
            </a:pPr>
            <a:endParaRPr lang="ru-RU" dirty="0"/>
          </a:p>
        </p:txBody>
      </p:sp>
      <p:sp>
        <p:nvSpPr>
          <p:cNvPr id="6" name="Выгнутая вправо стрелка 5"/>
          <p:cNvSpPr/>
          <p:nvPr/>
        </p:nvSpPr>
        <p:spPr>
          <a:xfrm>
            <a:off x="4822212" y="1107683"/>
            <a:ext cx="432048" cy="703188"/>
          </a:xfrm>
          <a:prstGeom prst="curvedLeftArrow">
            <a:avLst>
              <a:gd name="adj1" fmla="val 15396"/>
              <a:gd name="adj2" fmla="val 46182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70803" y="1234058"/>
            <a:ext cx="994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127 лет</a:t>
            </a:r>
            <a:endParaRPr lang="ru-RU" dirty="0"/>
          </a:p>
        </p:txBody>
      </p:sp>
      <p:sp>
        <p:nvSpPr>
          <p:cNvPr id="8" name="Выгнутая вправо стрелка 7"/>
          <p:cNvSpPr/>
          <p:nvPr/>
        </p:nvSpPr>
        <p:spPr>
          <a:xfrm>
            <a:off x="4862679" y="1846273"/>
            <a:ext cx="432048" cy="708666"/>
          </a:xfrm>
          <a:prstGeom prst="curvedLeftArrow">
            <a:avLst>
              <a:gd name="adj1" fmla="val 15396"/>
              <a:gd name="adj2" fmla="val 46182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Выгнутая вправо стрелка 8"/>
          <p:cNvSpPr/>
          <p:nvPr/>
        </p:nvSpPr>
        <p:spPr>
          <a:xfrm>
            <a:off x="4880612" y="2592635"/>
            <a:ext cx="432048" cy="775355"/>
          </a:xfrm>
          <a:prstGeom prst="curvedLeftArrow">
            <a:avLst>
              <a:gd name="adj1" fmla="val 15396"/>
              <a:gd name="adj2" fmla="val 46182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Выгнутая вправо стрелка 9"/>
          <p:cNvSpPr/>
          <p:nvPr/>
        </p:nvSpPr>
        <p:spPr>
          <a:xfrm>
            <a:off x="4898540" y="4916306"/>
            <a:ext cx="432048" cy="722494"/>
          </a:xfrm>
          <a:prstGeom prst="curvedLeftArrow">
            <a:avLst>
              <a:gd name="adj1" fmla="val 15396"/>
              <a:gd name="adj2" fmla="val 46182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Выгнутая вправо стрелка 10"/>
          <p:cNvSpPr/>
          <p:nvPr/>
        </p:nvSpPr>
        <p:spPr>
          <a:xfrm>
            <a:off x="4889576" y="3412812"/>
            <a:ext cx="432048" cy="720080"/>
          </a:xfrm>
          <a:prstGeom prst="curvedLeftArrow">
            <a:avLst>
              <a:gd name="adj1" fmla="val 15396"/>
              <a:gd name="adj2" fmla="val 46182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Выгнутая вправо стрелка 11"/>
          <p:cNvSpPr/>
          <p:nvPr/>
        </p:nvSpPr>
        <p:spPr>
          <a:xfrm>
            <a:off x="4889576" y="4155069"/>
            <a:ext cx="432048" cy="694838"/>
          </a:xfrm>
          <a:prstGeom prst="curvedLeftArrow">
            <a:avLst>
              <a:gd name="adj1" fmla="val 15396"/>
              <a:gd name="adj2" fmla="val 46182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20969" y="1990292"/>
            <a:ext cx="971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33 года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402015" y="2809565"/>
            <a:ext cx="866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14 лет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5428910" y="3556502"/>
            <a:ext cx="866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13 лет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5419664" y="4301570"/>
            <a:ext cx="866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12 лет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5428909" y="5042393"/>
            <a:ext cx="866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12 лет</a:t>
            </a:r>
            <a:endParaRPr lang="ru-RU" dirty="0"/>
          </a:p>
        </p:txBody>
      </p:sp>
      <p:sp>
        <p:nvSpPr>
          <p:cNvPr id="18" name="Выгнутая вправо стрелка 17"/>
          <p:cNvSpPr/>
          <p:nvPr/>
        </p:nvSpPr>
        <p:spPr>
          <a:xfrm>
            <a:off x="4916468" y="5701553"/>
            <a:ext cx="432048" cy="708212"/>
          </a:xfrm>
          <a:prstGeom prst="curvedLeftArrow">
            <a:avLst>
              <a:gd name="adj1" fmla="val 15396"/>
              <a:gd name="adj2" fmla="val 46182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37874" y="5885075"/>
            <a:ext cx="866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12 лет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97321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  <p:bldP spid="17" grpId="0"/>
      <p:bldP spid="18" grpId="0" animBg="1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0720" y="1162985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4105A"/>
                </a:solidFill>
              </a:rPr>
              <a:t>Причины резкого увеличения численности населения</a:t>
            </a:r>
            <a:endParaRPr lang="ru-RU" b="1" dirty="0">
              <a:solidFill>
                <a:srgbClr val="04105A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1051" y="2492189"/>
            <a:ext cx="7596808" cy="407894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Распад колоний</a:t>
            </a:r>
          </a:p>
          <a:p>
            <a:r>
              <a:rPr lang="ru-RU" sz="3200" dirty="0" smtClean="0"/>
              <a:t>Повышение уровня развития многих стран</a:t>
            </a:r>
          </a:p>
          <a:p>
            <a:r>
              <a:rPr lang="ru-RU" sz="3200" dirty="0" smtClean="0"/>
              <a:t>Повышение благосостояния населения</a:t>
            </a:r>
          </a:p>
          <a:p>
            <a:r>
              <a:rPr lang="ru-RU" sz="3200" dirty="0" smtClean="0"/>
              <a:t>Развитие медицины (возможность лечить многие болезни)</a:t>
            </a:r>
          </a:p>
          <a:p>
            <a:r>
              <a:rPr lang="ru-RU" sz="3200" dirty="0" smtClean="0"/>
              <a:t>Национальные традиции (ислам)</a:t>
            </a:r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1456938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6729" y="60324"/>
            <a:ext cx="6400800" cy="1325563"/>
          </a:xfrm>
        </p:spPr>
        <p:txBody>
          <a:bodyPr>
            <a:normAutofit/>
          </a:bodyPr>
          <a:lstStyle/>
          <a:p>
            <a:pPr algn="r"/>
            <a:r>
              <a:rPr lang="ru-RU" sz="4000" b="1" dirty="0" smtClean="0">
                <a:solidFill>
                  <a:srgbClr val="04105A"/>
                </a:solidFill>
              </a:rPr>
              <a:t>Рейтинг стран по численности населения</a:t>
            </a:r>
            <a:endParaRPr lang="ru-RU" sz="4000" b="1" dirty="0">
              <a:solidFill>
                <a:srgbClr val="04105A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918444"/>
            <a:ext cx="4589808" cy="354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0763" y="1909481"/>
            <a:ext cx="4387381" cy="3548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004041" y="1515038"/>
            <a:ext cx="2153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 данным на 2019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360882" y="1497106"/>
            <a:ext cx="3155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 данным на декабрь 2023 г 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58648" y="1592723"/>
            <a:ext cx="2371162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4400" dirty="0" smtClean="0"/>
              <a:t>ЕП = Р - С</a:t>
            </a:r>
            <a:endParaRPr lang="ru-RU" sz="4400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1583812" y="2352626"/>
            <a:ext cx="2848473" cy="100929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 flipV="1">
            <a:off x="4432285" y="2331165"/>
            <a:ext cx="3272207" cy="88674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444050" y="2331164"/>
            <a:ext cx="164098" cy="10093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0" y="2948642"/>
            <a:ext cx="299691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ru-RU" sz="3600" dirty="0" smtClean="0"/>
              <a:t>Р &gt; С</a:t>
            </a:r>
          </a:p>
          <a:p>
            <a:pPr algn="ctr">
              <a:lnSpc>
                <a:spcPct val="200000"/>
              </a:lnSpc>
            </a:pPr>
            <a:r>
              <a:rPr lang="ru-RU" sz="2000" dirty="0"/>
              <a:t>п</a:t>
            </a:r>
            <a:r>
              <a:rPr lang="ru-RU" sz="2000" dirty="0" smtClean="0"/>
              <a:t>оложительный «+» ЕП</a:t>
            </a:r>
            <a:endParaRPr lang="ru-RU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3159599" y="2975229"/>
            <a:ext cx="294478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ru-RU" sz="3600" dirty="0" smtClean="0"/>
              <a:t>Р ˂ С</a:t>
            </a:r>
          </a:p>
          <a:p>
            <a:pPr algn="ctr">
              <a:lnSpc>
                <a:spcPct val="200000"/>
              </a:lnSpc>
            </a:pPr>
            <a:r>
              <a:rPr lang="ru-RU" sz="2000" dirty="0"/>
              <a:t>о</a:t>
            </a:r>
            <a:r>
              <a:rPr lang="ru-RU" sz="2000" dirty="0" smtClean="0"/>
              <a:t>трицательный  «-» ЕП</a:t>
            </a:r>
            <a:endParaRPr lang="ru-RU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6930124" y="3011085"/>
            <a:ext cx="158517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ru-RU" sz="3600" dirty="0" smtClean="0"/>
              <a:t>Р = С</a:t>
            </a:r>
          </a:p>
          <a:p>
            <a:pPr algn="ctr">
              <a:lnSpc>
                <a:spcPct val="200000"/>
              </a:lnSpc>
            </a:pPr>
            <a:r>
              <a:rPr lang="ru-RU" sz="2000" dirty="0"/>
              <a:t>н</a:t>
            </a:r>
            <a:r>
              <a:rPr lang="ru-RU" sz="2000" dirty="0" smtClean="0"/>
              <a:t>улевой ЕП</a:t>
            </a:r>
            <a:endParaRPr lang="ru-RU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0" y="5076244"/>
            <a:ext cx="30165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Прирост населения </a:t>
            </a:r>
          </a:p>
          <a:p>
            <a:pPr algn="ctr"/>
            <a:r>
              <a:rPr lang="ru-RU" dirty="0" smtClean="0"/>
              <a:t>(увеличение численности)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2984749" y="5072066"/>
            <a:ext cx="31749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Естественная убыль</a:t>
            </a:r>
          </a:p>
          <a:p>
            <a:pPr algn="ctr"/>
            <a:r>
              <a:rPr lang="ru-RU" dirty="0" smtClean="0"/>
              <a:t>(уменьшение  численности)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6397414" y="5161724"/>
            <a:ext cx="27465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Стабильность </a:t>
            </a:r>
          </a:p>
          <a:p>
            <a:pPr algn="ctr"/>
            <a:r>
              <a:rPr lang="ru-RU" dirty="0" smtClean="0"/>
              <a:t>численности населения</a:t>
            </a:r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197731" y="5884809"/>
            <a:ext cx="2352888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dirty="0"/>
              <a:t>в</a:t>
            </a:r>
            <a:r>
              <a:rPr lang="ru-RU" sz="2000" dirty="0" smtClean="0"/>
              <a:t>ысокая доля детей</a:t>
            </a:r>
            <a:endParaRPr lang="ru-RU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3233211" y="5875842"/>
            <a:ext cx="271523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dirty="0"/>
              <a:t>в</a:t>
            </a:r>
            <a:r>
              <a:rPr lang="ru-RU" sz="2000" dirty="0" smtClean="0"/>
              <a:t>ысокая доля пожилых</a:t>
            </a:r>
            <a:endParaRPr lang="ru-RU" sz="20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33084" y="166317"/>
            <a:ext cx="8695765" cy="129266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6576" indent="0">
              <a:buNone/>
            </a:pPr>
            <a:r>
              <a:rPr lang="ru-RU" sz="2600" i="1" dirty="0" smtClean="0"/>
              <a:t>Разница между числом родившихся и умерших в расчете на 1 тыс. жителей за год называется </a:t>
            </a:r>
            <a:r>
              <a:rPr lang="ru-RU" sz="2600" b="1" i="1" u="sng" dirty="0" smtClean="0"/>
              <a:t>естественный прирост</a:t>
            </a:r>
            <a:r>
              <a:rPr lang="ru-RU" sz="2600" i="1" u="sng" dirty="0" smtClean="0"/>
              <a:t> </a:t>
            </a:r>
            <a:r>
              <a:rPr lang="ru-RU" sz="2600" i="1" dirty="0" smtClean="0"/>
              <a:t>(ЕП)</a:t>
            </a:r>
            <a:endParaRPr lang="ru-RU" sz="2600" i="1" dirty="0"/>
          </a:p>
        </p:txBody>
      </p:sp>
      <p:sp>
        <p:nvSpPr>
          <p:cNvPr id="21" name="Стрелка вниз 20"/>
          <p:cNvSpPr/>
          <p:nvPr/>
        </p:nvSpPr>
        <p:spPr>
          <a:xfrm>
            <a:off x="1093694" y="4661648"/>
            <a:ext cx="484632" cy="3765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>
            <a:off x="4347883" y="4670613"/>
            <a:ext cx="484632" cy="3765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>
            <a:off x="7539318" y="4742330"/>
            <a:ext cx="484632" cy="3765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03720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/>
      <p:bldP spid="17" grpId="0"/>
      <p:bldP spid="18" grpId="0"/>
      <p:bldP spid="22" grpId="0"/>
      <p:bldP spid="27" grpId="0"/>
      <p:bldP spid="29" grpId="0"/>
      <p:bldP spid="30" grpId="0" animBg="1"/>
      <p:bldP spid="31" grpId="0" animBg="1"/>
      <p:bldP spid="19" grpId="0" animBg="1"/>
      <p:bldP spid="21" grpId="0" animBg="1"/>
      <p:bldP spid="23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28684"/>
            <a:ext cx="9144000" cy="5860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922494" y="349624"/>
            <a:ext cx="57495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4105A"/>
                </a:solidFill>
              </a:rPr>
              <a:t>Рождаемость по странам мира</a:t>
            </a:r>
            <a:endParaRPr lang="ru-RU" sz="3200" b="1" dirty="0">
              <a:solidFill>
                <a:srgbClr val="04105A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55" y="491216"/>
            <a:ext cx="8939811" cy="6366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056965" y="0"/>
            <a:ext cx="54008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4105A"/>
                </a:solidFill>
              </a:rPr>
              <a:t>Смертность по странам мира</a:t>
            </a:r>
            <a:endParaRPr lang="ru-RU" sz="3200" b="1" dirty="0">
              <a:solidFill>
                <a:srgbClr val="04105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939327"/>
            <a:ext cx="9124049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972204" y="322730"/>
            <a:ext cx="7295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4105A"/>
                </a:solidFill>
              </a:rPr>
              <a:t>Естественный прирост по странам мира</a:t>
            </a:r>
            <a:endParaRPr lang="ru-RU" sz="3200" b="1" dirty="0">
              <a:solidFill>
                <a:srgbClr val="04105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40424" y="161362"/>
            <a:ext cx="6006352" cy="84268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Задания по статистическим данным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264024"/>
            <a:ext cx="8246410" cy="526228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/>
              <a:t>1. Приведите примеры стран: </a:t>
            </a:r>
          </a:p>
          <a:p>
            <a:r>
              <a:rPr lang="ru-RU" sz="3200" dirty="0" smtClean="0"/>
              <a:t>с высоким положительным ЕП</a:t>
            </a:r>
          </a:p>
          <a:p>
            <a:r>
              <a:rPr lang="ru-RU" sz="3200" dirty="0" smtClean="0"/>
              <a:t>с нулевым ЕП</a:t>
            </a:r>
          </a:p>
          <a:p>
            <a:r>
              <a:rPr lang="ru-RU" sz="3200" dirty="0" smtClean="0"/>
              <a:t>с отрицательным ЕП</a:t>
            </a:r>
          </a:p>
          <a:p>
            <a:endParaRPr lang="ru-RU" sz="3200" dirty="0" smtClean="0"/>
          </a:p>
          <a:p>
            <a:pPr>
              <a:buNone/>
            </a:pPr>
            <a:r>
              <a:rPr lang="ru-RU" sz="3200" dirty="0" smtClean="0"/>
              <a:t>2. Рассчитайте ЕП для стран: Ангола, Пакистан, Франция. </a:t>
            </a:r>
          </a:p>
          <a:p>
            <a:r>
              <a:rPr lang="ru-RU" sz="3200" dirty="0" smtClean="0"/>
              <a:t>В какой из стран прирост численности населения будет наибольшим? наименьшим?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40424" y="293407"/>
            <a:ext cx="5574926" cy="773392"/>
          </a:xfrm>
        </p:spPr>
        <p:txBody>
          <a:bodyPr/>
          <a:lstStyle/>
          <a:p>
            <a:pPr algn="ctr"/>
            <a:r>
              <a:rPr lang="ru-RU" b="1" dirty="0" smtClean="0"/>
              <a:t>Задача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8235" y="1228166"/>
            <a:ext cx="8238565" cy="4930587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Стране Н рождаемость населения за год составила </a:t>
            </a:r>
            <a:r>
              <a:rPr lang="ru-RU" sz="3200" b="1" dirty="0" smtClean="0"/>
              <a:t>16</a:t>
            </a:r>
            <a:r>
              <a:rPr lang="ru-RU" sz="3200" dirty="0" smtClean="0"/>
              <a:t> чел/1000 жителей, смертность = </a:t>
            </a:r>
            <a:r>
              <a:rPr lang="ru-RU" sz="3200" b="1" dirty="0" smtClean="0"/>
              <a:t>10</a:t>
            </a:r>
            <a:r>
              <a:rPr lang="ru-RU" sz="3200" dirty="0" smtClean="0"/>
              <a:t> чел/ 1000 жителей. Какова будет численность населения этой страны через год, если на данный период времени численность населения составила </a:t>
            </a:r>
            <a:r>
              <a:rPr lang="ru-RU" sz="3200" b="1" dirty="0" smtClean="0"/>
              <a:t>42</a:t>
            </a:r>
            <a:r>
              <a:rPr lang="ru-RU" sz="3200" dirty="0" smtClean="0"/>
              <a:t> </a:t>
            </a:r>
            <a:r>
              <a:rPr lang="ru-RU" sz="3200" b="1" dirty="0" smtClean="0"/>
              <a:t>500</a:t>
            </a:r>
            <a:r>
              <a:rPr lang="ru-RU" sz="3200" dirty="0" smtClean="0"/>
              <a:t> человек? Сколько лет потребуется стране Н для удвоения населения при современных показателях рождаемости и смертности?</a:t>
            </a:r>
            <a:endParaRPr lang="ru-RU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Домашнее задание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825625"/>
            <a:ext cx="8156762" cy="4351338"/>
          </a:xfrm>
        </p:spPr>
        <p:txBody>
          <a:bodyPr/>
          <a:lstStyle/>
          <a:p>
            <a:r>
              <a:rPr lang="ru-RU" dirty="0" smtClean="0"/>
              <a:t>параграф 11 (пересказ)</a:t>
            </a:r>
          </a:p>
          <a:p>
            <a:r>
              <a:rPr lang="ru-RU" dirty="0" smtClean="0"/>
              <a:t>устно ответить на вопросы в конце параграфа</a:t>
            </a:r>
          </a:p>
          <a:p>
            <a:r>
              <a:rPr lang="ru-RU" dirty="0" smtClean="0"/>
              <a:t>дополнительное задание (по желанию) выполнить письменно в </a:t>
            </a:r>
            <a:r>
              <a:rPr lang="ru-RU" dirty="0" smtClean="0"/>
              <a:t>тетради: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</a:t>
            </a:r>
            <a:r>
              <a:rPr lang="ru-RU" i="1" dirty="0" smtClean="0"/>
              <a:t>Используя </a:t>
            </a:r>
            <a:r>
              <a:rPr lang="ru-RU" i="1" dirty="0" smtClean="0"/>
              <a:t>демографические данные, рассчитать и определить сможет ли Пакистан обогнать по численности населения Индонезию через 10 лет? (предоставить расчеты)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6024" y="0"/>
            <a:ext cx="7117976" cy="1237129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Оцени каждое из утверждений на достоверность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6535" y="1479186"/>
            <a:ext cx="8875059" cy="526228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Современный человек появился на Земле более 5 млн. лет назад</a:t>
            </a:r>
          </a:p>
          <a:p>
            <a:r>
              <a:rPr lang="ru-RU" dirty="0" smtClean="0"/>
              <a:t>Первый человек появился в западной части Африки</a:t>
            </a:r>
          </a:p>
          <a:p>
            <a:r>
              <a:rPr lang="ru-RU" dirty="0" smtClean="0"/>
              <a:t>Первой,  </a:t>
            </a:r>
            <a:r>
              <a:rPr lang="ru-RU" dirty="0" smtClean="0"/>
              <a:t>после </a:t>
            </a:r>
            <a:r>
              <a:rPr lang="ru-RU" dirty="0" smtClean="0"/>
              <a:t>Африки,  </a:t>
            </a:r>
            <a:r>
              <a:rPr lang="ru-RU" dirty="0" smtClean="0"/>
              <a:t>была заселена Евразия, а последней – Австралия</a:t>
            </a:r>
          </a:p>
          <a:p>
            <a:r>
              <a:rPr lang="ru-RU" dirty="0" smtClean="0"/>
              <a:t>В Америку человек проник через Атлантический океан</a:t>
            </a:r>
          </a:p>
          <a:p>
            <a:r>
              <a:rPr lang="ru-RU" dirty="0" smtClean="0"/>
              <a:t>Расселение человека по материкам было спровоцировано изменением климата на Земле</a:t>
            </a:r>
          </a:p>
          <a:p>
            <a:r>
              <a:rPr lang="ru-RU" dirty="0" smtClean="0"/>
              <a:t>Современное население Земли делится на 3 основные и несколько смешанных (переходных) рас</a:t>
            </a:r>
          </a:p>
          <a:p>
            <a:r>
              <a:rPr lang="ru-RU" dirty="0" smtClean="0"/>
              <a:t>Самой многочисленной расой является монголоидная, </a:t>
            </a:r>
            <a:r>
              <a:rPr lang="ru-RU" dirty="0" smtClean="0"/>
              <a:t>(за </a:t>
            </a:r>
            <a:r>
              <a:rPr lang="ru-RU" dirty="0" smtClean="0"/>
              <a:t>счет </a:t>
            </a:r>
            <a:r>
              <a:rPr lang="ru-RU" dirty="0" smtClean="0"/>
              <a:t>населения </a:t>
            </a:r>
            <a:r>
              <a:rPr lang="ru-RU" dirty="0" smtClean="0"/>
              <a:t>Китая)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645459" y="717158"/>
          <a:ext cx="8077200" cy="47961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Выноска 1 5"/>
          <p:cNvSpPr/>
          <p:nvPr/>
        </p:nvSpPr>
        <p:spPr>
          <a:xfrm>
            <a:off x="1398495" y="1443298"/>
            <a:ext cx="914400" cy="612648"/>
          </a:xfrm>
          <a:prstGeom prst="borderCallout1">
            <a:avLst>
              <a:gd name="adj1" fmla="val 91914"/>
              <a:gd name="adj2" fmla="val 118138"/>
              <a:gd name="adj3" fmla="val 231025"/>
              <a:gd name="adj4" fmla="val 2685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1</a:t>
            </a:r>
            <a:endParaRPr lang="ru-RU" sz="3600" dirty="0"/>
          </a:p>
        </p:txBody>
      </p:sp>
      <p:sp>
        <p:nvSpPr>
          <p:cNvPr id="7" name="Выноска 1 6"/>
          <p:cNvSpPr/>
          <p:nvPr/>
        </p:nvSpPr>
        <p:spPr>
          <a:xfrm>
            <a:off x="7234518" y="1335721"/>
            <a:ext cx="914400" cy="612648"/>
          </a:xfrm>
          <a:prstGeom prst="borderCallout1">
            <a:avLst>
              <a:gd name="adj1" fmla="val 106546"/>
              <a:gd name="adj2" fmla="val -16176"/>
              <a:gd name="adj3" fmla="val 260290"/>
              <a:gd name="adj4" fmla="val -188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2</a:t>
            </a:r>
            <a:endParaRPr lang="ru-RU" sz="3600" dirty="0"/>
          </a:p>
        </p:txBody>
      </p:sp>
      <p:sp>
        <p:nvSpPr>
          <p:cNvPr id="9" name="Выноска 1 8"/>
          <p:cNvSpPr/>
          <p:nvPr/>
        </p:nvSpPr>
        <p:spPr>
          <a:xfrm>
            <a:off x="4177553" y="5952565"/>
            <a:ext cx="914400" cy="612648"/>
          </a:xfrm>
          <a:prstGeom prst="borderCallout1">
            <a:avLst>
              <a:gd name="adj1" fmla="val -60267"/>
              <a:gd name="adj2" fmla="val 56373"/>
              <a:gd name="adj3" fmla="val -304533"/>
              <a:gd name="adj4" fmla="val 567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3</a:t>
            </a:r>
            <a:endParaRPr lang="ru-RU" sz="3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лена\Desktop\открытй урок\Martin_Luther_King,_Jr.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6283" y="1183375"/>
            <a:ext cx="1801033" cy="27015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3854859"/>
            <a:ext cx="2143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Мартин Лютер Кинг</a:t>
            </a:r>
          </a:p>
          <a:p>
            <a:endParaRPr lang="ru-RU" dirty="0"/>
          </a:p>
        </p:txBody>
      </p:sp>
      <p:pic>
        <p:nvPicPr>
          <p:cNvPr id="1027" name="Picture 3" descr="C:\Users\Елена\Desktop\открытй урок\Naruhito_and_Masako_visit_Bogor_Palace_48_(cropped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8038" y="1210830"/>
            <a:ext cx="1999194" cy="267092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563895" y="3863823"/>
            <a:ext cx="1097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Нарухито</a:t>
            </a:r>
            <a:endParaRPr lang="ru-RU" dirty="0"/>
          </a:p>
        </p:txBody>
      </p:sp>
      <p:pic>
        <p:nvPicPr>
          <p:cNvPr id="9" name="Picture 2" descr="C:\Users\Елена\Desktop\открытй урок\риан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07629" y="1219233"/>
            <a:ext cx="2421620" cy="266252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127812" y="3863823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Риана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104350" y="3907755"/>
            <a:ext cx="17843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Дуэйн</a:t>
            </a:r>
            <a:r>
              <a:rPr lang="ru-RU" dirty="0" smtClean="0"/>
              <a:t> Джонсон </a:t>
            </a:r>
            <a:endParaRPr lang="ru-RU" dirty="0"/>
          </a:p>
        </p:txBody>
      </p:sp>
      <p:pic>
        <p:nvPicPr>
          <p:cNvPr id="1029" name="Picture 5" descr="C:\Users\Елена\Desktop\открытй урок\Dwayne_Johnson_2014(Cropped).jpg"/>
          <p:cNvPicPr>
            <a:picLocks noChangeAspect="1" noChangeArrowheads="1"/>
          </p:cNvPicPr>
          <p:nvPr/>
        </p:nvPicPr>
        <p:blipFill>
          <a:blip r:embed="rId5" cstate="print"/>
          <a:srcRect l="7663" r="5276" b="14687"/>
          <a:stretch>
            <a:fillRect/>
          </a:stretch>
        </p:blipFill>
        <p:spPr bwMode="auto">
          <a:xfrm>
            <a:off x="6893858" y="1202620"/>
            <a:ext cx="2023761" cy="2697062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260916" y="6515587"/>
            <a:ext cx="15400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Сальма</a:t>
            </a:r>
            <a:r>
              <a:rPr lang="ru-RU" dirty="0" smtClean="0"/>
              <a:t> </a:t>
            </a:r>
            <a:r>
              <a:rPr lang="ru-RU" dirty="0" err="1" smtClean="0"/>
              <a:t>Хайек</a:t>
            </a:r>
            <a:endParaRPr lang="ru-RU" dirty="0"/>
          </a:p>
        </p:txBody>
      </p:sp>
      <p:pic>
        <p:nvPicPr>
          <p:cNvPr id="1030" name="Picture 6" descr="C:\Users\Елена\Desktop\открытй урок\93ea93ea3ec8fad6fd9a3c5f69dc1910_ce_1809x1206x481x988_cropped_666x444.jpg"/>
          <p:cNvPicPr>
            <a:picLocks noChangeAspect="1" noChangeArrowheads="1"/>
          </p:cNvPicPr>
          <p:nvPr/>
        </p:nvPicPr>
        <p:blipFill>
          <a:blip r:embed="rId6" cstate="print"/>
          <a:srcRect l="19720" r="8379"/>
          <a:stretch>
            <a:fillRect/>
          </a:stretch>
        </p:blipFill>
        <p:spPr bwMode="auto">
          <a:xfrm>
            <a:off x="107577" y="4425865"/>
            <a:ext cx="2005058" cy="2091499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2375647" y="6499435"/>
            <a:ext cx="1891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Майкл </a:t>
            </a:r>
            <a:r>
              <a:rPr lang="ru-RU" dirty="0" err="1" smtClean="0"/>
              <a:t>Джордан</a:t>
            </a:r>
            <a:endParaRPr lang="ru-RU" dirty="0"/>
          </a:p>
        </p:txBody>
      </p:sp>
      <p:pic>
        <p:nvPicPr>
          <p:cNvPr id="1035" name="Picture 11" descr="C:\Users\Елена\Desktop\открытй урок\Майкл Джордан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90372" y="4433069"/>
            <a:ext cx="2084294" cy="2084294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4715435" y="6517363"/>
            <a:ext cx="1252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Джеки Чан</a:t>
            </a:r>
            <a:endParaRPr lang="ru-RU" dirty="0"/>
          </a:p>
        </p:txBody>
      </p:sp>
      <p:pic>
        <p:nvPicPr>
          <p:cNvPr id="1036" name="Picture 12" descr="C:\Users\Елена\Desktop\открытй урок\Jackie_Chan_July_2016.jpg"/>
          <p:cNvPicPr>
            <a:picLocks noChangeAspect="1" noChangeArrowheads="1"/>
          </p:cNvPicPr>
          <p:nvPr/>
        </p:nvPicPr>
        <p:blipFill>
          <a:blip r:embed="rId8" cstate="print"/>
          <a:srcRect r="3431" b="16128"/>
          <a:stretch>
            <a:fillRect/>
          </a:stretch>
        </p:blipFill>
        <p:spPr bwMode="auto">
          <a:xfrm>
            <a:off x="4410634" y="4421860"/>
            <a:ext cx="1900520" cy="2131364"/>
          </a:xfrm>
          <a:prstGeom prst="rect">
            <a:avLst/>
          </a:prstGeom>
          <a:noFill/>
        </p:spPr>
      </p:pic>
      <p:pic>
        <p:nvPicPr>
          <p:cNvPr id="23" name="Picture 3" descr="C:\Users\Елена\Desktop\открытй урок\загруженное (1).jpg"/>
          <p:cNvPicPr>
            <a:picLocks noChangeAspect="1" noChangeArrowheads="1"/>
          </p:cNvPicPr>
          <p:nvPr/>
        </p:nvPicPr>
        <p:blipFill>
          <a:blip r:embed="rId9"/>
          <a:srcRect r="20083"/>
          <a:stretch>
            <a:fillRect/>
          </a:stretch>
        </p:blipFill>
        <p:spPr bwMode="auto">
          <a:xfrm>
            <a:off x="6425096" y="4431109"/>
            <a:ext cx="2602364" cy="2166937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7126941" y="6580115"/>
            <a:ext cx="1147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Томас Бах</a:t>
            </a:r>
            <a:endParaRPr lang="ru-RU" dirty="0"/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990164" y="251046"/>
            <a:ext cx="675042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Определить по фото в интернет, к какой расе относятся следующие известные личности: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/>
      <p:bldP spid="11" grpId="0"/>
      <p:bldP spid="13" grpId="0"/>
      <p:bldP spid="17" grpId="0"/>
      <p:bldP spid="21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:\Users\Елена\Desktop\открытй урок\910318b5b768f7e253862d3048f15849_cropped_666x1001.jpg"/>
          <p:cNvPicPr>
            <a:picLocks noChangeAspect="1" noChangeArrowheads="1"/>
          </p:cNvPicPr>
          <p:nvPr/>
        </p:nvPicPr>
        <p:blipFill>
          <a:blip r:embed="rId2" cstate="print"/>
          <a:srcRect b="14302"/>
          <a:stretch>
            <a:fillRect/>
          </a:stretch>
        </p:blipFill>
        <p:spPr bwMode="auto">
          <a:xfrm>
            <a:off x="77689" y="110472"/>
            <a:ext cx="2030413" cy="2614799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61364" y="2698376"/>
            <a:ext cx="1867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Наоми</a:t>
            </a:r>
            <a:r>
              <a:rPr lang="ru-RU" dirty="0" smtClean="0"/>
              <a:t> Кэмпбелл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419518" y="2686318"/>
            <a:ext cx="17763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Константин Цзю</a:t>
            </a:r>
            <a:endParaRPr lang="ru-RU" sz="2800" dirty="0" smtClean="0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2056" name="Picture 8" descr="C:\Users\Елена\Desktop\открытй урок\images.jpg"/>
          <p:cNvPicPr>
            <a:picLocks noChangeAspect="1" noChangeArrowheads="1"/>
          </p:cNvPicPr>
          <p:nvPr/>
        </p:nvPicPr>
        <p:blipFill>
          <a:blip r:embed="rId3"/>
          <a:srcRect l="4553" r="5079"/>
          <a:stretch>
            <a:fillRect/>
          </a:stretch>
        </p:blipFill>
        <p:spPr bwMode="auto">
          <a:xfrm>
            <a:off x="2187380" y="129988"/>
            <a:ext cx="2312894" cy="2559424"/>
          </a:xfrm>
          <a:prstGeom prst="rect">
            <a:avLst/>
          </a:prstGeom>
          <a:noFill/>
        </p:spPr>
      </p:pic>
      <p:pic>
        <p:nvPicPr>
          <p:cNvPr id="2057" name="Picture 9" descr="C:\Users\Елена\Desktop\открытй урок\6fa2acfe608fd903fc60614127d00dfd.jpg"/>
          <p:cNvPicPr>
            <a:picLocks noChangeAspect="1" noChangeArrowheads="1"/>
          </p:cNvPicPr>
          <p:nvPr/>
        </p:nvPicPr>
        <p:blipFill>
          <a:blip r:embed="rId4"/>
          <a:srcRect l="3357" r="6890"/>
          <a:stretch>
            <a:fillRect/>
          </a:stretch>
        </p:blipFill>
        <p:spPr bwMode="auto">
          <a:xfrm>
            <a:off x="4634752" y="125504"/>
            <a:ext cx="2277035" cy="2537013"/>
          </a:xfrm>
          <a:prstGeom prst="rect">
            <a:avLst/>
          </a:prstGeom>
          <a:noFill/>
        </p:spPr>
      </p:pic>
      <p:pic>
        <p:nvPicPr>
          <p:cNvPr id="2058" name="Picture 10" descr="C:\Users\Елена\Desktop\открытй урок\Eddie_Murphy_by_David_Shankbon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64188" y="97715"/>
            <a:ext cx="1783977" cy="2586767"/>
          </a:xfrm>
          <a:prstGeom prst="rect">
            <a:avLst/>
          </a:prstGeom>
          <a:noFill/>
        </p:spPr>
      </p:pic>
      <p:pic>
        <p:nvPicPr>
          <p:cNvPr id="2059" name="Picture 11" descr="C:\Users\Елена\Desktop\открытй урок\6ff78db18b62078e998e2840291bbf0f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398" y="3551517"/>
            <a:ext cx="1982322" cy="2643096"/>
          </a:xfrm>
          <a:prstGeom prst="rect">
            <a:avLst/>
          </a:prstGeom>
          <a:noFill/>
        </p:spPr>
      </p:pic>
      <p:pic>
        <p:nvPicPr>
          <p:cNvPr id="2060" name="Picture 12" descr="C:\Users\Елена\Desktop\открытй урок\tarkan2_350_auto_jpeg.jpeg"/>
          <p:cNvPicPr>
            <a:picLocks noChangeAspect="1" noChangeArrowheads="1"/>
          </p:cNvPicPr>
          <p:nvPr/>
        </p:nvPicPr>
        <p:blipFill>
          <a:blip r:embed="rId7"/>
          <a:srcRect r="27681"/>
          <a:stretch>
            <a:fillRect/>
          </a:stretch>
        </p:blipFill>
        <p:spPr bwMode="auto">
          <a:xfrm>
            <a:off x="2250142" y="3511045"/>
            <a:ext cx="1945340" cy="2689932"/>
          </a:xfrm>
          <a:prstGeom prst="rect">
            <a:avLst/>
          </a:prstGeom>
          <a:noFill/>
        </p:spPr>
      </p:pic>
      <p:pic>
        <p:nvPicPr>
          <p:cNvPr id="2061" name="Picture 13" descr="C:\Users\Елена\Desktop\открытй урок\BTS_on_the_Billboard_Music_Awards_red_carpet,_1_May_201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04055" y="3514165"/>
            <a:ext cx="4876799" cy="2743199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4831976" y="2662518"/>
            <a:ext cx="1631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dirty="0" smtClean="0"/>
              <a:t>Бейонсе</a:t>
            </a:r>
          </a:p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7206141" y="2679558"/>
            <a:ext cx="14373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Едди Мёрфи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70226" y="6175793"/>
            <a:ext cx="19955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Михаэль Шумахер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759655" y="6202687"/>
            <a:ext cx="8508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Таркан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986947" y="6265441"/>
            <a:ext cx="12327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группа </a:t>
            </a:r>
            <a:r>
              <a:rPr lang="en-US" dirty="0" smtClean="0"/>
              <a:t>BTS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2" grpId="0"/>
      <p:bldP spid="15" grpId="0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312" y="1066799"/>
            <a:ext cx="2981512" cy="3152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2" name="Picture 4" descr="C:\Users\Елена\Desktop\открытй урок\800px-Ludacris_20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6259" y="1075764"/>
            <a:ext cx="2510118" cy="3137648"/>
          </a:xfrm>
          <a:prstGeom prst="rect">
            <a:avLst/>
          </a:prstGeom>
          <a:noFill/>
        </p:spPr>
      </p:pic>
      <p:pic>
        <p:nvPicPr>
          <p:cNvPr id="17413" name="Picture 5" descr="C:\Users\Елена\Desktop\открытй урок\scale_12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77037" y="1078777"/>
            <a:ext cx="3150422" cy="309877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58605" y="4212520"/>
            <a:ext cx="12732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Боб Марли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08005" y="4194593"/>
            <a:ext cx="12084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 err="1" smtClean="0"/>
              <a:t>Лудакрисс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809132" y="4176664"/>
            <a:ext cx="16755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Мухаммед Али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лена\Desktop\открытй урок\Martin_Luther_King,_Jr.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99010" cy="1948516"/>
          </a:xfrm>
          <a:prstGeom prst="rect">
            <a:avLst/>
          </a:prstGeom>
          <a:noFill/>
        </p:spPr>
      </p:pic>
      <p:pic>
        <p:nvPicPr>
          <p:cNvPr id="1027" name="Picture 3" descr="C:\Users\Елена\Desktop\открытй урок\Naruhito_and_Masako_visit_Bogor_Palace_48_(cropped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9248" y="0"/>
            <a:ext cx="1454031" cy="1942586"/>
          </a:xfrm>
          <a:prstGeom prst="rect">
            <a:avLst/>
          </a:prstGeom>
          <a:noFill/>
        </p:spPr>
      </p:pic>
      <p:pic>
        <p:nvPicPr>
          <p:cNvPr id="9" name="Picture 2" descr="C:\Users\Елена\Desktop\открытй урок\риан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07741" y="0"/>
            <a:ext cx="1766559" cy="1942294"/>
          </a:xfrm>
          <a:prstGeom prst="rect">
            <a:avLst/>
          </a:prstGeom>
          <a:noFill/>
        </p:spPr>
      </p:pic>
      <p:pic>
        <p:nvPicPr>
          <p:cNvPr id="1029" name="Picture 5" descr="C:\Users\Елена\Desktop\открытй урок\Dwayne_Johnson_2014(Cropped).jpg"/>
          <p:cNvPicPr>
            <a:picLocks noChangeAspect="1" noChangeArrowheads="1"/>
          </p:cNvPicPr>
          <p:nvPr/>
        </p:nvPicPr>
        <p:blipFill>
          <a:blip r:embed="rId5" cstate="print"/>
          <a:srcRect l="7663" r="5276" b="14687"/>
          <a:stretch>
            <a:fillRect/>
          </a:stretch>
        </p:blipFill>
        <p:spPr bwMode="auto">
          <a:xfrm>
            <a:off x="7664824" y="0"/>
            <a:ext cx="1479176" cy="1971295"/>
          </a:xfrm>
          <a:prstGeom prst="rect">
            <a:avLst/>
          </a:prstGeom>
          <a:noFill/>
        </p:spPr>
      </p:pic>
      <p:pic>
        <p:nvPicPr>
          <p:cNvPr id="1030" name="Picture 6" descr="C:\Users\Елена\Desktop\открытй урок\93ea93ea3ec8fad6fd9a3c5f69dc1910_ce_1809x1206x481x988_cropped_666x444.jpg"/>
          <p:cNvPicPr>
            <a:picLocks noChangeAspect="1" noChangeArrowheads="1"/>
          </p:cNvPicPr>
          <p:nvPr/>
        </p:nvPicPr>
        <p:blipFill>
          <a:blip r:embed="rId6" cstate="print"/>
          <a:srcRect l="19720" r="8379"/>
          <a:stretch>
            <a:fillRect/>
          </a:stretch>
        </p:blipFill>
        <p:spPr bwMode="auto">
          <a:xfrm>
            <a:off x="7588450" y="1882588"/>
            <a:ext cx="1555550" cy="1622612"/>
          </a:xfrm>
          <a:prstGeom prst="rect">
            <a:avLst/>
          </a:prstGeom>
          <a:noFill/>
        </p:spPr>
      </p:pic>
      <p:pic>
        <p:nvPicPr>
          <p:cNvPr id="1035" name="Picture 11" descr="C:\Users\Елена\Desktop\открытй урок\Майкл Джордан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34635" y="1864658"/>
            <a:ext cx="1670419" cy="1670419"/>
          </a:xfrm>
          <a:prstGeom prst="rect">
            <a:avLst/>
          </a:prstGeom>
          <a:noFill/>
        </p:spPr>
      </p:pic>
      <p:pic>
        <p:nvPicPr>
          <p:cNvPr id="1036" name="Picture 12" descr="C:\Users\Елена\Desktop\открытй урок\Jackie_Chan_July_2016.jpg"/>
          <p:cNvPicPr>
            <a:picLocks noChangeAspect="1" noChangeArrowheads="1"/>
          </p:cNvPicPr>
          <p:nvPr/>
        </p:nvPicPr>
        <p:blipFill>
          <a:blip r:embed="rId8" cstate="print"/>
          <a:srcRect r="3431" b="16128"/>
          <a:stretch>
            <a:fillRect/>
          </a:stretch>
        </p:blipFill>
        <p:spPr bwMode="auto">
          <a:xfrm>
            <a:off x="7404848" y="3500982"/>
            <a:ext cx="1739152" cy="1950396"/>
          </a:xfrm>
          <a:prstGeom prst="rect">
            <a:avLst/>
          </a:prstGeom>
          <a:noFill/>
        </p:spPr>
      </p:pic>
      <p:pic>
        <p:nvPicPr>
          <p:cNvPr id="23" name="Picture 3" descr="C:\Users\Елена\Desktop\открытй урок\загруженное (1).jpg"/>
          <p:cNvPicPr>
            <a:picLocks noChangeAspect="1" noChangeArrowheads="1"/>
          </p:cNvPicPr>
          <p:nvPr/>
        </p:nvPicPr>
        <p:blipFill>
          <a:blip r:embed="rId9"/>
          <a:srcRect r="20083"/>
          <a:stretch>
            <a:fillRect/>
          </a:stretch>
        </p:blipFill>
        <p:spPr bwMode="auto">
          <a:xfrm>
            <a:off x="7431741" y="5432237"/>
            <a:ext cx="1712258" cy="1425763"/>
          </a:xfrm>
          <a:prstGeom prst="rect">
            <a:avLst/>
          </a:prstGeom>
          <a:noFill/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5334000"/>
            <a:ext cx="1441459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4" descr="C:\Users\Елена\Desktop\открытй урок\800px-Ludacris_2008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1927411"/>
            <a:ext cx="1520414" cy="1900518"/>
          </a:xfrm>
          <a:prstGeom prst="rect">
            <a:avLst/>
          </a:prstGeom>
          <a:noFill/>
        </p:spPr>
      </p:pic>
      <p:pic>
        <p:nvPicPr>
          <p:cNvPr id="26" name="Picture 5" descr="C:\Users\Елена\Desktop\открытй урок\scale_1200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650828" y="5065059"/>
            <a:ext cx="1822823" cy="1792941"/>
          </a:xfrm>
          <a:prstGeom prst="rect">
            <a:avLst/>
          </a:prstGeom>
          <a:noFill/>
        </p:spPr>
      </p:pic>
      <p:pic>
        <p:nvPicPr>
          <p:cNvPr id="27" name="Picture 13" descr="C:\Users\Елена\Desktop\открытй урок\BTS_on_the_Billboard_Music_Awards_red_carpet,_1_May_2019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220197" y="0"/>
            <a:ext cx="3342839" cy="1954305"/>
          </a:xfrm>
          <a:prstGeom prst="rect">
            <a:avLst/>
          </a:prstGeom>
          <a:noFill/>
        </p:spPr>
      </p:pic>
      <p:pic>
        <p:nvPicPr>
          <p:cNvPr id="28" name="Picture 6" descr="C:\Users\Елена\Desktop\открытй урок\910318b5b768f7e253862d3048f15849_cropped_666x1001.jpg"/>
          <p:cNvPicPr>
            <a:picLocks noChangeAspect="1" noChangeArrowheads="1"/>
          </p:cNvPicPr>
          <p:nvPr/>
        </p:nvPicPr>
        <p:blipFill>
          <a:blip r:embed="rId14" cstate="print"/>
          <a:srcRect b="14302"/>
          <a:stretch>
            <a:fillRect/>
          </a:stretch>
        </p:blipFill>
        <p:spPr bwMode="auto">
          <a:xfrm>
            <a:off x="1503078" y="1963269"/>
            <a:ext cx="1461847" cy="1882590"/>
          </a:xfrm>
          <a:prstGeom prst="rect">
            <a:avLst/>
          </a:prstGeom>
          <a:noFill/>
        </p:spPr>
      </p:pic>
      <p:pic>
        <p:nvPicPr>
          <p:cNvPr id="29" name="Picture 8" descr="C:\Users\Елена\Desktop\открытй урок\images.jpg"/>
          <p:cNvPicPr>
            <a:picLocks noChangeAspect="1" noChangeArrowheads="1"/>
          </p:cNvPicPr>
          <p:nvPr/>
        </p:nvPicPr>
        <p:blipFill>
          <a:blip r:embed="rId15"/>
          <a:srcRect l="4553" r="5079"/>
          <a:stretch>
            <a:fillRect/>
          </a:stretch>
        </p:blipFill>
        <p:spPr bwMode="auto">
          <a:xfrm>
            <a:off x="4150651" y="5211229"/>
            <a:ext cx="1488150" cy="1646771"/>
          </a:xfrm>
          <a:prstGeom prst="rect">
            <a:avLst/>
          </a:prstGeom>
          <a:noFill/>
        </p:spPr>
      </p:pic>
      <p:pic>
        <p:nvPicPr>
          <p:cNvPr id="30" name="Picture 9" descr="C:\Users\Елена\Desktop\открытй урок\6fa2acfe608fd903fc60614127d00dfd.jpg"/>
          <p:cNvPicPr>
            <a:picLocks noChangeAspect="1" noChangeArrowheads="1"/>
          </p:cNvPicPr>
          <p:nvPr/>
        </p:nvPicPr>
        <p:blipFill>
          <a:blip r:embed="rId16"/>
          <a:srcRect l="3357" r="6890"/>
          <a:stretch>
            <a:fillRect/>
          </a:stretch>
        </p:blipFill>
        <p:spPr bwMode="auto">
          <a:xfrm>
            <a:off x="2958353" y="1954305"/>
            <a:ext cx="1697718" cy="1891553"/>
          </a:xfrm>
          <a:prstGeom prst="rect">
            <a:avLst/>
          </a:prstGeom>
          <a:noFill/>
        </p:spPr>
      </p:pic>
      <p:pic>
        <p:nvPicPr>
          <p:cNvPr id="31" name="Picture 10" descr="C:\Users\Елена\Desktop\открытй урок\Eddie_Murphy_by_David_Shankbone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003177" y="5226425"/>
            <a:ext cx="1125224" cy="1631575"/>
          </a:xfrm>
          <a:prstGeom prst="rect">
            <a:avLst/>
          </a:prstGeom>
          <a:noFill/>
        </p:spPr>
      </p:pic>
      <p:pic>
        <p:nvPicPr>
          <p:cNvPr id="32" name="Picture 11" descr="C:\Users\Елена\Desktop\открытй урок\6ff78db18b62078e998e2840291bbf0f.jpeg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1" y="3811494"/>
            <a:ext cx="1188944" cy="1585259"/>
          </a:xfrm>
          <a:prstGeom prst="rect">
            <a:avLst/>
          </a:prstGeom>
          <a:noFill/>
        </p:spPr>
      </p:pic>
      <p:pic>
        <p:nvPicPr>
          <p:cNvPr id="33" name="Picture 12" descr="C:\Users\Елена\Desktop\открытй урок\tarkan2_350_auto_jpeg.jpeg"/>
          <p:cNvPicPr>
            <a:picLocks noChangeAspect="1" noChangeArrowheads="1"/>
          </p:cNvPicPr>
          <p:nvPr/>
        </p:nvPicPr>
        <p:blipFill>
          <a:blip r:embed="rId19"/>
          <a:srcRect r="27681"/>
          <a:stretch>
            <a:fillRect/>
          </a:stretch>
        </p:blipFill>
        <p:spPr bwMode="auto">
          <a:xfrm>
            <a:off x="4571999" y="1905060"/>
            <a:ext cx="1362636" cy="1884194"/>
          </a:xfrm>
          <a:prstGeom prst="rect">
            <a:avLst/>
          </a:prstGeom>
          <a:noFill/>
        </p:spPr>
      </p:pic>
      <p:pic>
        <p:nvPicPr>
          <p:cNvPr id="18434" name="Picture 2" descr="C:\Users\Елена\Desktop\открытй урок\07f3e68060d7.jp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877561" y="3505201"/>
            <a:ext cx="1584062" cy="1582082"/>
          </a:xfrm>
          <a:prstGeom prst="rect">
            <a:avLst/>
          </a:prstGeom>
          <a:noFill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1182502" y="3810000"/>
            <a:ext cx="1577788" cy="157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4753256" y="3514165"/>
            <a:ext cx="1169160" cy="1805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7" name="Picture 5" descr="C:\Users\Елена\Desktop\открытй урок\665x495_0xac120003_18484995581562622449.jp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2752299" y="3765176"/>
            <a:ext cx="2016907" cy="1501307"/>
          </a:xfrm>
          <a:prstGeom prst="rect">
            <a:avLst/>
          </a:prstGeom>
          <a:noFill/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1327411" y="5360894"/>
            <a:ext cx="1514401" cy="1497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42047" y="1110299"/>
            <a:ext cx="8731624" cy="23012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4105A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Численность населения </a:t>
            </a:r>
            <a:b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4105A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</a:b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4105A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Земли.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4105A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Естественный прирост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rgbClr val="04105A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6871" y="4338917"/>
            <a:ext cx="88056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Численность населения Земли (декабрь 2023 г.) = </a:t>
            </a:r>
            <a:r>
              <a:rPr lang="ru-RU" sz="2800" b="1" dirty="0" smtClean="0">
                <a:solidFill>
                  <a:srgbClr val="BF3C48"/>
                </a:solidFill>
              </a:rPr>
              <a:t>8 млрд. чел.</a:t>
            </a:r>
            <a:endParaRPr lang="ru-RU" sz="2800" b="1" dirty="0">
              <a:solidFill>
                <a:srgbClr val="BF3C4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189" y="206188"/>
            <a:ext cx="8845510" cy="650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Левая фигурная скобка 2"/>
          <p:cNvSpPr/>
          <p:nvPr/>
        </p:nvSpPr>
        <p:spPr>
          <a:xfrm>
            <a:off x="5719484" y="2303928"/>
            <a:ext cx="458095" cy="2904565"/>
          </a:xfrm>
          <a:prstGeom prst="leftBrace">
            <a:avLst>
              <a:gd name="adj1" fmla="val 51386"/>
              <a:gd name="adj2" fmla="val 50000"/>
            </a:avLst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599766" y="3550024"/>
            <a:ext cx="2871332" cy="40011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демографический взрыв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268</TotalTime>
  <Words>496</Words>
  <Application>Microsoft Office PowerPoint</Application>
  <PresentationFormat>Экран (4:3)</PresentationFormat>
  <Paragraphs>99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Office Theme</vt:lpstr>
      <vt:lpstr>Проверка домашнего задания </vt:lpstr>
      <vt:lpstr>Оцени каждое из утверждений на достоверность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Изменение численности населения Земли</vt:lpstr>
      <vt:lpstr>Причины резкого увеличения численности населения</vt:lpstr>
      <vt:lpstr>Рейтинг стран по численности населения</vt:lpstr>
      <vt:lpstr>Слайд 13</vt:lpstr>
      <vt:lpstr>Слайд 14</vt:lpstr>
      <vt:lpstr>Слайд 15</vt:lpstr>
      <vt:lpstr>Слайд 16</vt:lpstr>
      <vt:lpstr>Задания по статистическим данным </vt:lpstr>
      <vt:lpstr>Задача</vt:lpstr>
      <vt:lpstr>Домашнее задание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Елена</cp:lastModifiedBy>
  <cp:revision>58</cp:revision>
  <dcterms:created xsi:type="dcterms:W3CDTF">2018-09-04T12:10:47Z</dcterms:created>
  <dcterms:modified xsi:type="dcterms:W3CDTF">2023-12-20T15:11:53Z</dcterms:modified>
</cp:coreProperties>
</file>