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2" r:id="rId3"/>
    <p:sldId id="264" r:id="rId4"/>
    <p:sldId id="257" r:id="rId5"/>
    <p:sldId id="265" r:id="rId6"/>
    <p:sldId id="261" r:id="rId7"/>
    <p:sldId id="263" r:id="rId8"/>
    <p:sldId id="269" r:id="rId9"/>
    <p:sldId id="259" r:id="rId10"/>
    <p:sldId id="268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805" autoAdjust="0"/>
  </p:normalViewPr>
  <p:slideViewPr>
    <p:cSldViewPr>
      <p:cViewPr varScale="1">
        <p:scale>
          <a:sx n="65" d="100"/>
          <a:sy n="65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4500594"/>
          </a:xfrm>
        </p:spPr>
        <p:txBody>
          <a:bodyPr>
            <a:normAutofit/>
          </a:bodyPr>
          <a:lstStyle/>
          <a:p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Арктические пустыни</a:t>
            </a:r>
            <a:b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«Страна белой смерти»  (Стефан Цвейг)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«Страна льда и тьмы»   (Ф . Нансен)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Русские исследователи Арктики (полярники)</a:t>
            </a:r>
            <a:endParaRPr lang="ru-RU" dirty="0"/>
          </a:p>
        </p:txBody>
      </p:sp>
      <p:pic>
        <p:nvPicPr>
          <p:cNvPr id="15" name="Picture 2" descr="C:\Documents and Settings\1\Мои документы\природные зоны\О.Ю. Шмид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071669" y="1643050"/>
            <a:ext cx="5048285" cy="378621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TextBox 15"/>
          <p:cNvSpPr txBox="1"/>
          <p:nvPr/>
        </p:nvSpPr>
        <p:spPr>
          <a:xfrm>
            <a:off x="3246032" y="5423616"/>
            <a:ext cx="27547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err="1" smtClean="0"/>
              <a:t>Отто</a:t>
            </a:r>
            <a:r>
              <a:rPr lang="ru-RU" sz="3200" dirty="0" smtClean="0"/>
              <a:t> Юльевич</a:t>
            </a:r>
          </a:p>
          <a:p>
            <a:pPr algn="ctr"/>
            <a:r>
              <a:rPr lang="ru-RU" sz="3200" dirty="0" smtClean="0"/>
              <a:t> Шмидт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Русские исследователи Арктики (полярники)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42039" t="55641" r="43283" b="17743"/>
          <a:stretch>
            <a:fillRect/>
          </a:stretch>
        </p:blipFill>
        <p:spPr bwMode="auto">
          <a:xfrm>
            <a:off x="500034" y="1543037"/>
            <a:ext cx="3429024" cy="38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571472" y="5352178"/>
            <a:ext cx="3284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Степан Осипович</a:t>
            </a:r>
          </a:p>
          <a:p>
            <a:pPr algn="ctr"/>
            <a:r>
              <a:rPr lang="ru-RU" sz="3200" dirty="0" smtClean="0"/>
              <a:t>Макаров</a:t>
            </a: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2813" t="24376" r="34961" b="42812"/>
          <a:stretch>
            <a:fillRect/>
          </a:stretch>
        </p:blipFill>
        <p:spPr bwMode="auto">
          <a:xfrm>
            <a:off x="3929057" y="1857364"/>
            <a:ext cx="516399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Русские исследователи Арктики (полярники)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24927" y="4643446"/>
            <a:ext cx="33470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Иван Дмитриевич</a:t>
            </a:r>
          </a:p>
          <a:p>
            <a:pPr algn="ctr"/>
            <a:r>
              <a:rPr lang="ru-RU" sz="3200" dirty="0" smtClean="0"/>
              <a:t>Папанин</a:t>
            </a:r>
            <a:endParaRPr lang="ru-RU" sz="3200" dirty="0"/>
          </a:p>
        </p:txBody>
      </p:sp>
      <p:pic>
        <p:nvPicPr>
          <p:cNvPr id="2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4000" contrast="4000"/>
          </a:blip>
          <a:srcRect l="42299" t="47354" r="43622" b="26654"/>
          <a:stretch>
            <a:fillRect/>
          </a:stretch>
        </p:blipFill>
        <p:spPr bwMode="auto">
          <a:xfrm>
            <a:off x="1142976" y="1633230"/>
            <a:ext cx="2500330" cy="288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5442" t="35029" r="37019" b="20916"/>
          <a:stretch>
            <a:fillRect/>
          </a:stretch>
        </p:blipFill>
        <p:spPr bwMode="auto">
          <a:xfrm>
            <a:off x="4143372" y="1428736"/>
            <a:ext cx="479655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природные зоны\White Sands National Monument at Twilight, New 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1414"/>
            <a:ext cx="3929090" cy="29468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42876" y="285729"/>
            <a:ext cx="6286512" cy="2786081"/>
          </a:xfrm>
        </p:spPr>
        <p:txBody>
          <a:bodyPr>
            <a:normAutofit/>
          </a:bodyPr>
          <a:lstStyle/>
          <a:p>
            <a:r>
              <a:rPr lang="ru-RU" dirty="0" smtClean="0"/>
              <a:t>суровый климат, </a:t>
            </a:r>
          </a:p>
          <a:p>
            <a:r>
              <a:rPr lang="ru-RU" dirty="0" smtClean="0"/>
              <a:t>лед,  снег,  айсберги,</a:t>
            </a:r>
          </a:p>
          <a:p>
            <a:r>
              <a:rPr lang="ru-RU" dirty="0" smtClean="0"/>
              <a:t> полярная ночь и  полярный день, </a:t>
            </a:r>
          </a:p>
          <a:p>
            <a:r>
              <a:rPr lang="ru-RU" dirty="0" smtClean="0"/>
              <a:t>полярное сияние</a:t>
            </a:r>
          </a:p>
          <a:p>
            <a:r>
              <a:rPr lang="ru-RU" smtClean="0"/>
              <a:t>ураганные ветры…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Documents and Settings\1\Мои документы\природные зоны\Icebergs on Disko Bay, Green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304115"/>
            <a:ext cx="3309960" cy="24824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" name="Picture 2" descr="C:\Documents and Settings\1\Мои документы\природные зоны\Camping Under the Northern Lights, Boreal Forest, Canad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714620"/>
            <a:ext cx="3214710" cy="250033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2050" name="Picture 2" descr="C:\Documents and Settings\1\Мои документы\природные зоны\Grey Glacier, Torres del Paine National Park, Patagonia, Chil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1406" y="4161239"/>
            <a:ext cx="3500462" cy="262534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28" name="Picture 4" descr="C:\Documents and Settings\1\Мои документы\природные зоны\wallpaper1(1).jpg"/>
          <p:cNvPicPr>
            <a:picLocks noChangeAspect="1" noChangeArrowheads="1"/>
          </p:cNvPicPr>
          <p:nvPr/>
        </p:nvPicPr>
        <p:blipFill>
          <a:blip r:embed="rId6"/>
          <a:srcRect b="14556"/>
          <a:stretch>
            <a:fillRect/>
          </a:stretch>
        </p:blipFill>
        <p:spPr bwMode="auto">
          <a:xfrm>
            <a:off x="6286512" y="2735296"/>
            <a:ext cx="2643206" cy="16938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аспространение арктических пустынь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9576" t="33795" r="28591" b="12820"/>
          <a:stretch>
            <a:fillRect/>
          </a:stretch>
        </p:blipFill>
        <p:spPr bwMode="auto">
          <a:xfrm>
            <a:off x="342870" y="1351086"/>
            <a:ext cx="8443972" cy="54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олилиния 8"/>
          <p:cNvSpPr/>
          <p:nvPr/>
        </p:nvSpPr>
        <p:spPr>
          <a:xfrm>
            <a:off x="2016438" y="1402948"/>
            <a:ext cx="4325965" cy="1329099"/>
          </a:xfrm>
          <a:custGeom>
            <a:avLst/>
            <a:gdLst>
              <a:gd name="connsiteX0" fmla="*/ 4295872 w 4325965"/>
              <a:gd name="connsiteY0" fmla="*/ 12897 h 1329099"/>
              <a:gd name="connsiteX1" fmla="*/ 4192633 w 4325965"/>
              <a:gd name="connsiteY1" fmla="*/ 57142 h 1329099"/>
              <a:gd name="connsiteX2" fmla="*/ 4148388 w 4325965"/>
              <a:gd name="connsiteY2" fmla="*/ 86639 h 1329099"/>
              <a:gd name="connsiteX3" fmla="*/ 4045149 w 4325965"/>
              <a:gd name="connsiteY3" fmla="*/ 116136 h 1329099"/>
              <a:gd name="connsiteX4" fmla="*/ 4000904 w 4325965"/>
              <a:gd name="connsiteY4" fmla="*/ 130884 h 1329099"/>
              <a:gd name="connsiteX5" fmla="*/ 3956659 w 4325965"/>
              <a:gd name="connsiteY5" fmla="*/ 160381 h 1329099"/>
              <a:gd name="connsiteX6" fmla="*/ 3897665 w 4325965"/>
              <a:gd name="connsiteY6" fmla="*/ 219375 h 1329099"/>
              <a:gd name="connsiteX7" fmla="*/ 3868168 w 4325965"/>
              <a:gd name="connsiteY7" fmla="*/ 529091 h 1329099"/>
              <a:gd name="connsiteX8" fmla="*/ 3838672 w 4325965"/>
              <a:gd name="connsiteY8" fmla="*/ 602833 h 1329099"/>
              <a:gd name="connsiteX9" fmla="*/ 3823923 w 4325965"/>
              <a:gd name="connsiteY9" fmla="*/ 647078 h 1329099"/>
              <a:gd name="connsiteX10" fmla="*/ 3720685 w 4325965"/>
              <a:gd name="connsiteY10" fmla="*/ 765065 h 1329099"/>
              <a:gd name="connsiteX11" fmla="*/ 3676439 w 4325965"/>
              <a:gd name="connsiteY11" fmla="*/ 779813 h 1329099"/>
              <a:gd name="connsiteX12" fmla="*/ 3632194 w 4325965"/>
              <a:gd name="connsiteY12" fmla="*/ 809310 h 1329099"/>
              <a:gd name="connsiteX13" fmla="*/ 3587949 w 4325965"/>
              <a:gd name="connsiteY13" fmla="*/ 853555 h 1329099"/>
              <a:gd name="connsiteX14" fmla="*/ 3543704 w 4325965"/>
              <a:gd name="connsiteY14" fmla="*/ 868304 h 1329099"/>
              <a:gd name="connsiteX15" fmla="*/ 3455214 w 4325965"/>
              <a:gd name="connsiteY15" fmla="*/ 912549 h 1329099"/>
              <a:gd name="connsiteX16" fmla="*/ 3425717 w 4325965"/>
              <a:gd name="connsiteY16" fmla="*/ 956794 h 1329099"/>
              <a:gd name="connsiteX17" fmla="*/ 3381472 w 4325965"/>
              <a:gd name="connsiteY17" fmla="*/ 986291 h 1329099"/>
              <a:gd name="connsiteX18" fmla="*/ 3337227 w 4325965"/>
              <a:gd name="connsiteY18" fmla="*/ 1119026 h 1329099"/>
              <a:gd name="connsiteX19" fmla="*/ 3292981 w 4325965"/>
              <a:gd name="connsiteY19" fmla="*/ 1207517 h 1329099"/>
              <a:gd name="connsiteX20" fmla="*/ 3248736 w 4325965"/>
              <a:gd name="connsiteY20" fmla="*/ 1222265 h 1329099"/>
              <a:gd name="connsiteX21" fmla="*/ 3130749 w 4325965"/>
              <a:gd name="connsiteY21" fmla="*/ 1237013 h 1329099"/>
              <a:gd name="connsiteX22" fmla="*/ 2939020 w 4325965"/>
              <a:gd name="connsiteY22" fmla="*/ 1222265 h 1329099"/>
              <a:gd name="connsiteX23" fmla="*/ 2850530 w 4325965"/>
              <a:gd name="connsiteY23" fmla="*/ 1192768 h 1329099"/>
              <a:gd name="connsiteX24" fmla="*/ 2791536 w 4325965"/>
              <a:gd name="connsiteY24" fmla="*/ 1178020 h 1329099"/>
              <a:gd name="connsiteX25" fmla="*/ 2747291 w 4325965"/>
              <a:gd name="connsiteY25" fmla="*/ 1148523 h 1329099"/>
              <a:gd name="connsiteX26" fmla="*/ 2629304 w 4325965"/>
              <a:gd name="connsiteY26" fmla="*/ 1119026 h 1329099"/>
              <a:gd name="connsiteX27" fmla="*/ 2408078 w 4325965"/>
              <a:gd name="connsiteY27" fmla="*/ 1133775 h 1329099"/>
              <a:gd name="connsiteX28" fmla="*/ 2363833 w 4325965"/>
              <a:gd name="connsiteY28" fmla="*/ 1163271 h 1329099"/>
              <a:gd name="connsiteX29" fmla="*/ 2319588 w 4325965"/>
              <a:gd name="connsiteY29" fmla="*/ 1178020 h 1329099"/>
              <a:gd name="connsiteX30" fmla="*/ 2275343 w 4325965"/>
              <a:gd name="connsiteY30" fmla="*/ 1207517 h 1329099"/>
              <a:gd name="connsiteX31" fmla="*/ 2083614 w 4325965"/>
              <a:gd name="connsiteY31" fmla="*/ 1222265 h 1329099"/>
              <a:gd name="connsiteX32" fmla="*/ 2009872 w 4325965"/>
              <a:gd name="connsiteY32" fmla="*/ 1237013 h 1329099"/>
              <a:gd name="connsiteX33" fmla="*/ 1862388 w 4325965"/>
              <a:gd name="connsiteY33" fmla="*/ 1310755 h 1329099"/>
              <a:gd name="connsiteX34" fmla="*/ 1523175 w 4325965"/>
              <a:gd name="connsiteY34" fmla="*/ 1325504 h 1329099"/>
              <a:gd name="connsiteX35" fmla="*/ 1242956 w 4325965"/>
              <a:gd name="connsiteY35" fmla="*/ 1310755 h 1329099"/>
              <a:gd name="connsiteX36" fmla="*/ 1228207 w 4325965"/>
              <a:gd name="connsiteY36" fmla="*/ 1266510 h 1329099"/>
              <a:gd name="connsiteX37" fmla="*/ 1183962 w 4325965"/>
              <a:gd name="connsiteY37" fmla="*/ 1237013 h 1329099"/>
              <a:gd name="connsiteX38" fmla="*/ 1036478 w 4325965"/>
              <a:gd name="connsiteY38" fmla="*/ 1192768 h 1329099"/>
              <a:gd name="connsiteX39" fmla="*/ 992233 w 4325965"/>
              <a:gd name="connsiteY39" fmla="*/ 1178020 h 1329099"/>
              <a:gd name="connsiteX40" fmla="*/ 947988 w 4325965"/>
              <a:gd name="connsiteY40" fmla="*/ 1148523 h 1329099"/>
              <a:gd name="connsiteX41" fmla="*/ 903743 w 4325965"/>
              <a:gd name="connsiteY41" fmla="*/ 1104278 h 1329099"/>
              <a:gd name="connsiteX42" fmla="*/ 859497 w 4325965"/>
              <a:gd name="connsiteY42" fmla="*/ 1089529 h 1329099"/>
              <a:gd name="connsiteX43" fmla="*/ 756259 w 4325965"/>
              <a:gd name="connsiteY43" fmla="*/ 1030536 h 1329099"/>
              <a:gd name="connsiteX44" fmla="*/ 682517 w 4325965"/>
              <a:gd name="connsiteY44" fmla="*/ 1015787 h 1329099"/>
              <a:gd name="connsiteX45" fmla="*/ 594027 w 4325965"/>
              <a:gd name="connsiteY45" fmla="*/ 986291 h 1329099"/>
              <a:gd name="connsiteX46" fmla="*/ 549781 w 4325965"/>
              <a:gd name="connsiteY46" fmla="*/ 956794 h 1329099"/>
              <a:gd name="connsiteX47" fmla="*/ 505536 w 4325965"/>
              <a:gd name="connsiteY47" fmla="*/ 912549 h 1329099"/>
              <a:gd name="connsiteX48" fmla="*/ 461291 w 4325965"/>
              <a:gd name="connsiteY48" fmla="*/ 897800 h 1329099"/>
              <a:gd name="connsiteX49" fmla="*/ 417046 w 4325965"/>
              <a:gd name="connsiteY49" fmla="*/ 868304 h 1329099"/>
              <a:gd name="connsiteX50" fmla="*/ 358052 w 4325965"/>
              <a:gd name="connsiteY50" fmla="*/ 838807 h 1329099"/>
              <a:gd name="connsiteX51" fmla="*/ 269562 w 4325965"/>
              <a:gd name="connsiteY51" fmla="*/ 779813 h 1329099"/>
              <a:gd name="connsiteX52" fmla="*/ 225317 w 4325965"/>
              <a:gd name="connsiteY52" fmla="*/ 750317 h 1329099"/>
              <a:gd name="connsiteX53" fmla="*/ 166323 w 4325965"/>
              <a:gd name="connsiteY53" fmla="*/ 735568 h 1329099"/>
              <a:gd name="connsiteX54" fmla="*/ 77833 w 4325965"/>
              <a:gd name="connsiteY54" fmla="*/ 676575 h 1329099"/>
              <a:gd name="connsiteX55" fmla="*/ 48336 w 4325965"/>
              <a:gd name="connsiteY55" fmla="*/ 632329 h 1329099"/>
              <a:gd name="connsiteX56" fmla="*/ 4091 w 4325965"/>
              <a:gd name="connsiteY56" fmla="*/ 588084 h 132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25965" h="1329099">
                <a:moveTo>
                  <a:pt x="4295872" y="12897"/>
                </a:moveTo>
                <a:cubicBezTo>
                  <a:pt x="4184793" y="86951"/>
                  <a:pt x="4325965" y="0"/>
                  <a:pt x="4192633" y="57142"/>
                </a:cubicBezTo>
                <a:cubicBezTo>
                  <a:pt x="4176341" y="64124"/>
                  <a:pt x="4164242" y="78712"/>
                  <a:pt x="4148388" y="86639"/>
                </a:cubicBezTo>
                <a:cubicBezTo>
                  <a:pt x="4124818" y="98424"/>
                  <a:pt x="4067195" y="109837"/>
                  <a:pt x="4045149" y="116136"/>
                </a:cubicBezTo>
                <a:cubicBezTo>
                  <a:pt x="4030201" y="120407"/>
                  <a:pt x="4015652" y="125968"/>
                  <a:pt x="4000904" y="130884"/>
                </a:cubicBezTo>
                <a:cubicBezTo>
                  <a:pt x="3986156" y="140716"/>
                  <a:pt x="3967732" y="146540"/>
                  <a:pt x="3956659" y="160381"/>
                </a:cubicBezTo>
                <a:cubicBezTo>
                  <a:pt x="3899453" y="231889"/>
                  <a:pt x="3994199" y="187195"/>
                  <a:pt x="3897665" y="219375"/>
                </a:cubicBezTo>
                <a:cubicBezTo>
                  <a:pt x="3848828" y="365889"/>
                  <a:pt x="3918345" y="144398"/>
                  <a:pt x="3868168" y="529091"/>
                </a:cubicBezTo>
                <a:cubicBezTo>
                  <a:pt x="3864744" y="555343"/>
                  <a:pt x="3847968" y="578045"/>
                  <a:pt x="3838672" y="602833"/>
                </a:cubicBezTo>
                <a:cubicBezTo>
                  <a:pt x="3833213" y="617389"/>
                  <a:pt x="3831473" y="633488"/>
                  <a:pt x="3823923" y="647078"/>
                </a:cubicBezTo>
                <a:cubicBezTo>
                  <a:pt x="3789889" y="708339"/>
                  <a:pt x="3777031" y="736892"/>
                  <a:pt x="3720685" y="765065"/>
                </a:cubicBezTo>
                <a:cubicBezTo>
                  <a:pt x="3706780" y="772017"/>
                  <a:pt x="3691188" y="774897"/>
                  <a:pt x="3676439" y="779813"/>
                </a:cubicBezTo>
                <a:cubicBezTo>
                  <a:pt x="3661691" y="789645"/>
                  <a:pt x="3645811" y="797962"/>
                  <a:pt x="3632194" y="809310"/>
                </a:cubicBezTo>
                <a:cubicBezTo>
                  <a:pt x="3616171" y="822663"/>
                  <a:pt x="3605303" y="841985"/>
                  <a:pt x="3587949" y="853555"/>
                </a:cubicBezTo>
                <a:cubicBezTo>
                  <a:pt x="3575014" y="862179"/>
                  <a:pt x="3557609" y="861352"/>
                  <a:pt x="3543704" y="868304"/>
                </a:cubicBezTo>
                <a:cubicBezTo>
                  <a:pt x="3429343" y="925484"/>
                  <a:pt x="3566426" y="875477"/>
                  <a:pt x="3455214" y="912549"/>
                </a:cubicBezTo>
                <a:cubicBezTo>
                  <a:pt x="3445382" y="927297"/>
                  <a:pt x="3438251" y="944260"/>
                  <a:pt x="3425717" y="956794"/>
                </a:cubicBezTo>
                <a:cubicBezTo>
                  <a:pt x="3413183" y="969328"/>
                  <a:pt x="3390866" y="971260"/>
                  <a:pt x="3381472" y="986291"/>
                </a:cubicBezTo>
                <a:cubicBezTo>
                  <a:pt x="3381468" y="986297"/>
                  <a:pt x="3344602" y="1096900"/>
                  <a:pt x="3337227" y="1119026"/>
                </a:cubicBezTo>
                <a:cubicBezTo>
                  <a:pt x="3327512" y="1148172"/>
                  <a:pt x="3318971" y="1186725"/>
                  <a:pt x="3292981" y="1207517"/>
                </a:cubicBezTo>
                <a:cubicBezTo>
                  <a:pt x="3280842" y="1217229"/>
                  <a:pt x="3264031" y="1219484"/>
                  <a:pt x="3248736" y="1222265"/>
                </a:cubicBezTo>
                <a:cubicBezTo>
                  <a:pt x="3209740" y="1229355"/>
                  <a:pt x="3170078" y="1232097"/>
                  <a:pt x="3130749" y="1237013"/>
                </a:cubicBezTo>
                <a:cubicBezTo>
                  <a:pt x="3066839" y="1232097"/>
                  <a:pt x="3002334" y="1232262"/>
                  <a:pt x="2939020" y="1222265"/>
                </a:cubicBezTo>
                <a:cubicBezTo>
                  <a:pt x="2908308" y="1217416"/>
                  <a:pt x="2880694" y="1200309"/>
                  <a:pt x="2850530" y="1192768"/>
                </a:cubicBezTo>
                <a:lnTo>
                  <a:pt x="2791536" y="1178020"/>
                </a:lnTo>
                <a:cubicBezTo>
                  <a:pt x="2776788" y="1168188"/>
                  <a:pt x="2763145" y="1156450"/>
                  <a:pt x="2747291" y="1148523"/>
                </a:cubicBezTo>
                <a:cubicBezTo>
                  <a:pt x="2717060" y="1133407"/>
                  <a:pt x="2657347" y="1124635"/>
                  <a:pt x="2629304" y="1119026"/>
                </a:cubicBezTo>
                <a:cubicBezTo>
                  <a:pt x="2555562" y="1123942"/>
                  <a:pt x="2480978" y="1121625"/>
                  <a:pt x="2408078" y="1133775"/>
                </a:cubicBezTo>
                <a:cubicBezTo>
                  <a:pt x="2390594" y="1136689"/>
                  <a:pt x="2379687" y="1155344"/>
                  <a:pt x="2363833" y="1163271"/>
                </a:cubicBezTo>
                <a:cubicBezTo>
                  <a:pt x="2349928" y="1170223"/>
                  <a:pt x="2333493" y="1171067"/>
                  <a:pt x="2319588" y="1178020"/>
                </a:cubicBezTo>
                <a:cubicBezTo>
                  <a:pt x="2303734" y="1185947"/>
                  <a:pt x="2292765" y="1204250"/>
                  <a:pt x="2275343" y="1207517"/>
                </a:cubicBezTo>
                <a:cubicBezTo>
                  <a:pt x="2212342" y="1219330"/>
                  <a:pt x="2147524" y="1217349"/>
                  <a:pt x="2083614" y="1222265"/>
                </a:cubicBezTo>
                <a:cubicBezTo>
                  <a:pt x="2059033" y="1227181"/>
                  <a:pt x="2032693" y="1226640"/>
                  <a:pt x="2009872" y="1237013"/>
                </a:cubicBezTo>
                <a:cubicBezTo>
                  <a:pt x="1921297" y="1277274"/>
                  <a:pt x="1946179" y="1304548"/>
                  <a:pt x="1862388" y="1310755"/>
                </a:cubicBezTo>
                <a:cubicBezTo>
                  <a:pt x="1749519" y="1319116"/>
                  <a:pt x="1636246" y="1320588"/>
                  <a:pt x="1523175" y="1325504"/>
                </a:cubicBezTo>
                <a:cubicBezTo>
                  <a:pt x="1429769" y="1320588"/>
                  <a:pt x="1334675" y="1329099"/>
                  <a:pt x="1242956" y="1310755"/>
                </a:cubicBezTo>
                <a:cubicBezTo>
                  <a:pt x="1227712" y="1307706"/>
                  <a:pt x="1237919" y="1278649"/>
                  <a:pt x="1228207" y="1266510"/>
                </a:cubicBezTo>
                <a:cubicBezTo>
                  <a:pt x="1217134" y="1252669"/>
                  <a:pt x="1200160" y="1244212"/>
                  <a:pt x="1183962" y="1237013"/>
                </a:cubicBezTo>
                <a:cubicBezTo>
                  <a:pt x="1120886" y="1208979"/>
                  <a:pt x="1096531" y="1209926"/>
                  <a:pt x="1036478" y="1192768"/>
                </a:cubicBezTo>
                <a:cubicBezTo>
                  <a:pt x="1021530" y="1188497"/>
                  <a:pt x="1006981" y="1182936"/>
                  <a:pt x="992233" y="1178020"/>
                </a:cubicBezTo>
                <a:cubicBezTo>
                  <a:pt x="977485" y="1168188"/>
                  <a:pt x="961605" y="1159871"/>
                  <a:pt x="947988" y="1148523"/>
                </a:cubicBezTo>
                <a:cubicBezTo>
                  <a:pt x="931965" y="1135170"/>
                  <a:pt x="921097" y="1115848"/>
                  <a:pt x="903743" y="1104278"/>
                </a:cubicBezTo>
                <a:cubicBezTo>
                  <a:pt x="890808" y="1095654"/>
                  <a:pt x="873402" y="1096482"/>
                  <a:pt x="859497" y="1089529"/>
                </a:cubicBezTo>
                <a:cubicBezTo>
                  <a:pt x="794768" y="1057165"/>
                  <a:pt x="833824" y="1056392"/>
                  <a:pt x="756259" y="1030536"/>
                </a:cubicBezTo>
                <a:cubicBezTo>
                  <a:pt x="732478" y="1022609"/>
                  <a:pt x="706701" y="1022383"/>
                  <a:pt x="682517" y="1015787"/>
                </a:cubicBezTo>
                <a:cubicBezTo>
                  <a:pt x="652520" y="1007606"/>
                  <a:pt x="594027" y="986291"/>
                  <a:pt x="594027" y="986291"/>
                </a:cubicBezTo>
                <a:cubicBezTo>
                  <a:pt x="579278" y="976459"/>
                  <a:pt x="563398" y="968142"/>
                  <a:pt x="549781" y="956794"/>
                </a:cubicBezTo>
                <a:cubicBezTo>
                  <a:pt x="533758" y="943442"/>
                  <a:pt x="522890" y="924119"/>
                  <a:pt x="505536" y="912549"/>
                </a:cubicBezTo>
                <a:cubicBezTo>
                  <a:pt x="492601" y="903925"/>
                  <a:pt x="475196" y="904752"/>
                  <a:pt x="461291" y="897800"/>
                </a:cubicBezTo>
                <a:cubicBezTo>
                  <a:pt x="445437" y="889873"/>
                  <a:pt x="432436" y="877098"/>
                  <a:pt x="417046" y="868304"/>
                </a:cubicBezTo>
                <a:cubicBezTo>
                  <a:pt x="397957" y="857396"/>
                  <a:pt x="376905" y="850119"/>
                  <a:pt x="358052" y="838807"/>
                </a:cubicBezTo>
                <a:cubicBezTo>
                  <a:pt x="327653" y="820568"/>
                  <a:pt x="299059" y="799478"/>
                  <a:pt x="269562" y="779813"/>
                </a:cubicBezTo>
                <a:cubicBezTo>
                  <a:pt x="254814" y="769981"/>
                  <a:pt x="242513" y="754616"/>
                  <a:pt x="225317" y="750317"/>
                </a:cubicBezTo>
                <a:lnTo>
                  <a:pt x="166323" y="735568"/>
                </a:lnTo>
                <a:cubicBezTo>
                  <a:pt x="136826" y="715904"/>
                  <a:pt x="97497" y="706072"/>
                  <a:pt x="77833" y="676575"/>
                </a:cubicBezTo>
                <a:cubicBezTo>
                  <a:pt x="68001" y="661826"/>
                  <a:pt x="60870" y="644863"/>
                  <a:pt x="48336" y="632329"/>
                </a:cubicBezTo>
                <a:cubicBezTo>
                  <a:pt x="0" y="583993"/>
                  <a:pt x="4091" y="625027"/>
                  <a:pt x="4091" y="58808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05336" y="1357298"/>
            <a:ext cx="3009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арктические пустыни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5572164" cy="642942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Особенности климата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85720" y="785794"/>
            <a:ext cx="5715040" cy="60722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 smtClean="0"/>
              <a:t>Год делится на полярный день и полярную ночь. Полярная ночь длится более 4 месяцев. Можно нередко увидеть полярное сияние .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Господство арктических воздушных масс – ведет к низким температурам (-35-40°). Все живое улетело отсюда на юг, либо улеглось в спячку.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 Лето короткое (не более 2-ух месяцев) , но холодное 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В самом теплом месяце – августе – средняя температура не поднимается выше +2+5°. 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Солнечная радиация мала, поступает лишь летом, большая часть тратится на отражение от поверхности льда  снега. Поэтому снег и лед лежит около 9 месяцев в году. 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/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Полярная пурга – страшна и жестока, она заставляет прижиматься к земле.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 descr="C:\Documents and Settings\1\Мои документы\природные зоны\Dancing Northern Lights, Alas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78571"/>
            <a:ext cx="3000396" cy="225029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Documents and Settings\1\Мои документы\природные зоны\Patrick Di Fruscia - Ice Warm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6025" y="2571744"/>
            <a:ext cx="2986569" cy="192882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C:\Documents and Settings\1\Мои документы\природные зоны\wallpaper_lg.3.1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589867"/>
            <a:ext cx="2928958" cy="219671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3050"/>
            <a:ext cx="4500594" cy="798496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ВНУТРЕННИЕ ВОДЫ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214422"/>
            <a:ext cx="5000660" cy="49117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Ледниками занято 30% площади всех арктических островов. Особенно их много на Земле Франца Иосифа. Эти ледники относятся к покровным (лежат на уровне моря), по мере накопления продвигаются к берегу, обламываются и образую айсберги. Средняя толщина льда достигает до 300 метров.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Повсеместно многолетняя мерзлота мощностью  в несколько сот метров. Оттаивают грунты только в короткое лето, а в сентябре уже опять замерзают.</a:t>
            </a:r>
          </a:p>
          <a:p>
            <a:endParaRPr lang="ru-RU" sz="2000" dirty="0"/>
          </a:p>
        </p:txBody>
      </p:sp>
      <p:pic>
        <p:nvPicPr>
          <p:cNvPr id="3074" name="Picture 2" descr="C:\Documents and Settings\1\Мои документы\природные зоны\Icebergs, Portage Glacier, Alas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2" y="571480"/>
            <a:ext cx="3619524" cy="27146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Documents and Settings\1\Мои документы\природные зоны\Mount Baker at Sunset, Washing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714752"/>
            <a:ext cx="3500462" cy="262534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85784" y="0"/>
            <a:ext cx="5857916" cy="1000108"/>
          </a:xfr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Растительный мир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357158" y="1071546"/>
            <a:ext cx="4643470" cy="557216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sz="2200" dirty="0" smtClean="0"/>
              <a:t>Растительный покров развит слабо, имеет не сплошное, а пятнистое распространение. </a:t>
            </a:r>
          </a:p>
          <a:p>
            <a:pPr>
              <a:buFont typeface="Wingdings" pitchFamily="2" charset="2"/>
              <a:buChar char="v"/>
            </a:pPr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Цветковых растений мало (37 видов). Это царство лишайников (100 видов) и мхов (80 видов). Кустарников нет. </a:t>
            </a:r>
          </a:p>
          <a:p>
            <a:pPr>
              <a:buFont typeface="Wingdings" pitchFamily="2" charset="2"/>
              <a:buChar char="v"/>
            </a:pPr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Растения неприхотливые. Большая часть поверхности , свободной ото льда, представляет каменистые россыпи, щебень, песок. Весна и лето настолько короткие, что некоторые растения начинают оживать прямо под снегом. А от ветров жмутся к земле, образуя формы подушек.</a:t>
            </a:r>
          </a:p>
          <a:p>
            <a:endParaRPr lang="ru-RU" dirty="0"/>
          </a:p>
        </p:txBody>
      </p:sp>
      <p:pic>
        <p:nvPicPr>
          <p:cNvPr id="2050" name="Picture 2" descr="C:\Documents and Settings\1\Мои документы\природные зоны\Parinacota Volcano, Lauca National Park, Chi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408" y="714356"/>
            <a:ext cx="3714748" cy="278606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Documents and Settings\1\Мои документы\природные зоны\Моховые куртинки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643314"/>
            <a:ext cx="3714775" cy="278608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314" y="0"/>
            <a:ext cx="5000628" cy="1000108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Животный  мир</a:t>
            </a:r>
            <a:endParaRPr lang="ru-RU" sz="3600" dirty="0"/>
          </a:p>
        </p:txBody>
      </p:sp>
      <p:pic>
        <p:nvPicPr>
          <p:cNvPr id="10" name="Picture 11" descr="942014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4045" y="4357694"/>
            <a:ext cx="2322269" cy="2286016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Picture 14" descr="4314E911"/>
          <p:cNvPicPr>
            <a:picLocks noChangeAspect="1" noChangeArrowheads="1"/>
          </p:cNvPicPr>
          <p:nvPr/>
        </p:nvPicPr>
        <p:blipFill>
          <a:blip r:embed="rId3"/>
          <a:srcRect l="2574"/>
          <a:stretch>
            <a:fillRect/>
          </a:stretch>
        </p:blipFill>
        <p:spPr bwMode="auto">
          <a:xfrm>
            <a:off x="3832925" y="1306510"/>
            <a:ext cx="3096529" cy="219392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Picture 15" descr="BC9856C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0129" y="142852"/>
            <a:ext cx="1901027" cy="321471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" name="Picture 16" descr="A7C575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47" y="1357298"/>
            <a:ext cx="3497059" cy="2286016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" name="Picture 17" descr="4296F79B"/>
          <p:cNvPicPr>
            <a:picLocks noChangeAspect="1" noChangeArrowheads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214281" y="3786190"/>
            <a:ext cx="2304015" cy="1571636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" name="Picture 2" descr="C:\Documents and Settings\1\Мои документы\природные зоны\wp_large_20020401.2.jpg"/>
          <p:cNvPicPr>
            <a:picLocks noChangeAspect="1" noChangeArrowheads="1"/>
          </p:cNvPicPr>
          <p:nvPr/>
        </p:nvPicPr>
        <p:blipFill>
          <a:blip r:embed="rId7"/>
          <a:srcRect l="3448" t="6896"/>
          <a:stretch>
            <a:fillRect/>
          </a:stretch>
        </p:blipFill>
        <p:spPr bwMode="auto">
          <a:xfrm>
            <a:off x="4923932" y="3786190"/>
            <a:ext cx="4148661" cy="300039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2" y="357166"/>
            <a:ext cx="5072098" cy="522288"/>
          </a:xfrm>
        </p:spPr>
        <p:txBody>
          <a:bodyPr>
            <a:noAutofit/>
          </a:bodyPr>
          <a:lstStyle/>
          <a:p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Белый медведь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6348" t="35792" r="36442" b="36038"/>
          <a:stretch>
            <a:fillRect/>
          </a:stretch>
        </p:blipFill>
        <p:spPr bwMode="auto">
          <a:xfrm>
            <a:off x="3929058" y="3429000"/>
            <a:ext cx="496818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C:\Documents and Settings\1\Мои документы\природные зоны\wallpaper_lg.1.3(5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44" y="1071546"/>
            <a:ext cx="4286280" cy="3214711"/>
          </a:xfrm>
          <a:prstGeom prst="rect">
            <a:avLst/>
          </a:prstGeom>
          <a:noFill/>
          <a:ln w="44450" cap="sq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  <p:pic>
        <p:nvPicPr>
          <p:cNvPr id="10" name="Picture 2" descr="C:\Documents and Settings\1\Мои документы\природные зоны\wp_large_20020101.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2803" y="214290"/>
            <a:ext cx="3906301" cy="292895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Русские исследователи Арктики (полярники)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1\Мои документы\природные зоны\Федор Петрович Литк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1571612"/>
            <a:ext cx="4191029" cy="314327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684435" y="4714884"/>
            <a:ext cx="31017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Федор Петрович</a:t>
            </a:r>
          </a:p>
          <a:p>
            <a:pPr algn="ctr"/>
            <a:r>
              <a:rPr lang="ru-RU" sz="3200" dirty="0" smtClean="0"/>
              <a:t> Литке</a:t>
            </a:r>
            <a:endParaRPr lang="ru-RU" sz="3200" dirty="0"/>
          </a:p>
        </p:txBody>
      </p:sp>
      <p:pic>
        <p:nvPicPr>
          <p:cNvPr id="1027" name="Picture 3" descr="C:\Documents and Settings\1\Мои документы\природные зоны\Седов Геннадий Яковлевич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286280" cy="321471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4844335" y="4857760"/>
            <a:ext cx="37996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Геннадий Яковлевич</a:t>
            </a:r>
          </a:p>
          <a:p>
            <a:pPr algn="ctr"/>
            <a:r>
              <a:rPr lang="ru-RU" sz="3200" dirty="0" smtClean="0"/>
              <a:t>Седов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</TotalTime>
  <Words>347</Words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Арктические пустыни  «Страна белой смерти»  (Стефан Цвейг) «Страна льда и тьмы»   (Ф . Нансен) </vt:lpstr>
      <vt:lpstr>Слайд 2</vt:lpstr>
      <vt:lpstr>Распространение арктических пустынь</vt:lpstr>
      <vt:lpstr>Особенности климата</vt:lpstr>
      <vt:lpstr>ВНУТРЕННИЕ ВОДЫ</vt:lpstr>
      <vt:lpstr>Растительный мир</vt:lpstr>
      <vt:lpstr>Животный  мир</vt:lpstr>
      <vt:lpstr>Белый медведь</vt:lpstr>
      <vt:lpstr>Русские исследователи Арктики (полярники)</vt:lpstr>
      <vt:lpstr>Русские исследователи Арктики (полярники)</vt:lpstr>
      <vt:lpstr>Русские исследователи Арктики (полярники)</vt:lpstr>
      <vt:lpstr>Русские исследователи Арктики (полярники)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Арктические пустыни</dc:title>
  <cp:lastModifiedBy>1</cp:lastModifiedBy>
  <cp:revision>19</cp:revision>
  <dcterms:modified xsi:type="dcterms:W3CDTF">2009-02-08T16:00:48Z</dcterms:modified>
</cp:coreProperties>
</file>