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1.xml" ContentType="application/inkml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61" r:id="rId2"/>
    <p:sldId id="264" r:id="rId3"/>
    <p:sldId id="265" r:id="rId4"/>
    <p:sldId id="258" r:id="rId5"/>
    <p:sldId id="262" r:id="rId6"/>
    <p:sldId id="269" r:id="rId7"/>
    <p:sldId id="270" r:id="rId8"/>
    <p:sldId id="260" r:id="rId9"/>
    <p:sldId id="271" r:id="rId10"/>
    <p:sldId id="256" r:id="rId11"/>
    <p:sldId id="278" r:id="rId12"/>
    <p:sldId id="272" r:id="rId13"/>
    <p:sldId id="273" r:id="rId14"/>
    <p:sldId id="276" r:id="rId15"/>
    <p:sldId id="274" r:id="rId16"/>
    <p:sldId id="275" r:id="rId17"/>
    <p:sldId id="277" r:id="rId18"/>
    <p:sldId id="259" r:id="rId1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4105A"/>
    <a:srgbClr val="3E52A0"/>
    <a:srgbClr val="2E2C2D"/>
    <a:srgbClr val="47627F"/>
    <a:srgbClr val="ED613E"/>
    <a:srgbClr val="BF3C48"/>
    <a:srgbClr val="856E45"/>
    <a:srgbClr val="6F267F"/>
    <a:srgbClr val="FECB00"/>
    <a:srgbClr val="729F1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39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2F6E0-C3CD-4273-B027-9F5F48074D8E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3B18A-4219-48F0-9C23-481164A9F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2348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55.81395" units="1/cm"/>
          <inkml:channelProperty channel="Y" name="resolution" value="55.95855" units="1/cm"/>
        </inkml:channelProperties>
      </inkml:inkSource>
      <inkml:timestamp xml:id="ts0" timeString="2021-12-08T18:08:29.198"/>
    </inkml:context>
    <inkml:brush xml:id="br0">
      <inkml:brushProperty name="width" value="0.10583" units="cm"/>
      <inkml:brushProperty name="height" value="0.05292" units="cm"/>
      <inkml:brushProperty name="color" value="#FFFF00"/>
      <inkml:brushProperty name="fitToCurve" value="1"/>
    </inkml:brush>
  </inkml:definitions>
  <inkml:trace contextRef="#ctx0" brushRef="#br0">0 0,'0'0,"18"0,-18 18,17 0,-17-1,18-17,0 18,-1 0,-17-1,18 1,0 0,-1-1,1 1,-18 0,18-1,-1-17,-17 18,0 0,18-1,-1-17,-17 18,18 0,-18-1,18 1,-1 17,1-35,-18 18,0-1,18 1,-1 0,1-1,-18 1,18 17,-18-17,17 0,1 17,-18 0,17-17,1 17,-18-17,18 17,-18-17,17 17,-17-17,18-1,-18 19,18-19,-18 1,0 0,17 17,-17-17,18-1,0 18,-18-17,0 17,17-35,1 36,-1-19,-17 19,18-19,0 36,-1-35,-17 17,0 1,0-1,18 0,0 0,-1 1,-17-1,18 0,0-17,-1 17,-17-17,18 17,-18-17,18-1,-1 1,-17 17,0-17,18 0,-1-1,1 1,-18 0,18-18,-1 17,1 1,-18 0,0-1,18 1,-1 0,-17-1,18 1,-18 0,18 17,-1-18,1-17,-18 36,17-19,1 1,0 0,-18-1,17 1,1 0,0-1,-1 1,1 0,0-1,-1 1,1 0,-1-1,1 1,0 17,-1-35,-17 18,18-1,0 1,-1-18,-17 18,18-1,0 1,-1-18,-17 18,18-1,-1 1,1-18,-18 18,18-1,-1 1,1-18,-18 18,18-1,-1 1,1-18,0 18,-1-1,1 1,-1-1,1 1,0 0,-1-1,1 1,0 0,-18-1,17 19,1-36,0 35,-18-17,17-1,1 1,0 0,-18 17,17-17,18-1,-35 18,18-17,17 0,-35-1,36 19,-19-19,-17 1,36 17,-19-35,-17 36,18-19,17 19,-35-19,18 1,17 17,-35-17,18-1,17 1,-35 0,18-1,17 1,-35 17,17-17,1-18,0 18,-18-1,17 1,1-18,0 18,-18 17,17-35,1 35,0-17,-1-1,1 1,-1 0,19 17,-19-17,1 17,17-17,-17-1,0 19,-1-19,1 1,-1 0,1-1,0 18,-1-35,1 18,0 17,17-35,-35 18,18 0,17-1,-18 1,1 0,0-1,-1 1,19 0,-36-1,35-17,-17 18,-1 0,1-1,0-17,-18 18,35 0,-18-1,19 1,-19-1,-17 1,18-18,0 18,-1-1,-17 1,18-18,0 18,-1-1,-17 1,18-18,17 18,-35-1,18 1,17-18,-35 18,35-1,-17 1,0 0,17-1,-35 1,17 0,1 17,0-18,17 1,-17 0,17 17,-17-17,-1-18,18 35,-35-17,36-1,-19 1,1 0,0-18,-1 17,1 1,0 0,-1-18,-17 17,18 1,-1-1,1 1,-18 0,0-1,18-17,-1 18,1 0,-18-1,18-17,-1 18,1 0,0-1,-1-17,1 18,-18 0,18-1,-1-17,1 18,17 0,-17-1,17 1,-17 0,-1-1,19-17,-19 18,18-1,-17 1,0-18,-1 18,1-1,0 1,-1-18,-17 18,18-1,17 1,-17 0,17-18,-35 17,18 1,17-18,-35 18,18-18,-1 17,1 1,35 0,-36-1,19 1,-1-18,0 17,1 1,16 0,-16-18,-19 17,36 1,-35 0,17-18,1 17,-19-17,-17 18,18-18,-1 18,1-18,0 0,-1 0,1 0,-18 17,18-17,-1 0,1 18,17-18,-17 18,-1-18,19 0,-1 17,-17 1,17-18,-17 18,34-18,-16 17,-1 1,0 0,18-18,-18 0,1 17,-1 1,18-1,-18-17,0 0,1 18,-1 0,-17-18,17 17,-17-17,-1 0,1 0,-1 0,1 18,0-18,-1 0,1 0,0 0,-1 18,1-18,0 0,-1 0,-17 17,18-17,17 0,-17 0,-1 0,19 0,-1 0,0 18,-17-18,35 0,-18 0,-17 0,35 0,-36 0,19 0,-19 0,1 0,-1 0,1 0,17 0,-17 0,0 0,-1 0,1 0,17 0,-17 0,-1 0,1 0,0 0,-1 0,1 0,0 0,17 0,-17 0,17 0,0 0,-17 0,-1 0,1 0,0 0,-1 0,1 0,0 0,17 0,-17 0,-1 0,18 0,1 0,-19 0,36 0,-35 0,17 18,0-18,1 17,-1-17,0 0,-17 0,0 0,17 0,0 0,-17 18,-1-18,19 0,-19 0,1 0,0 0,-1 0,1 0,-1 0,1 0,0 18,-1-18,1 0,17 0,-35 17,18-17,0 0,-1 0,1 0,17 0,0 0,-17 0,17 18,-17-18,35 0,-35 18,17-18,-18 17,19-17,-19 0,19 0,-1 0,-17 18,-1-18,18 0,1 18,-19-18,1 0,17 0,-17 0,17 0,0 0,-17 0,17 0,-17 0,17 0,-17 0,17 17,0-17,1 0,-19 0,19 0,-19 0,1 0,0 0,17 0,-18 0,36 0,-35 0,17 0,18 0,-35 0,17 0,-17 0,-1 0,1 0,0 0,17 0,0 0,-17 0,0 0,-1 0,1 0,-1 0,19 0,-1 0,-17 0,-1 0,19 0,-1 18,-18-18,19 0,-19 0,19 0,-19 0,36 0,0 0,-35 0,17 0,-17 0,-1 0,19 0,-1 0,0 0,-17 0,17 0,-17 0,35 0,-36 0,18 0,18 0,-35 0,17 0,-17 0,17 0,1 0,-19 0,36 0,-18 0,-17 0,17 0,1 0,-1 0,0 0,-17 0,35 0,-36 0,19 0,-1 0,0 0,0 0,18 0,-17 0,-1 0,0 0,18 0,-18 0,1 0,-1 0,18 0,-18 0,0 0,1 0,-1-18,0 18,0 0,18 0,-17 0,-19 0,19 0,-19 0,18 0,-17 0,35 0,-35 0,17 0,18 0,0 0,-18 0,0 0,1 0,-1 0,0 0,0 0,-17 0,17 0,1 0,-19 0,1 0,17 0,-17 0,-1 0,1 0,0 0,-1 0,1 0,0 0,-1 0,1 0,17 0,-17 0,-1 0,1 0,17 0,1 0,-19 0,19 18,16-18,-16 17,-1-17,0 0,18 18,-18-18,1 0,-1 0,18 0,-18 18,0-18,1 17,17-17,-18 18,0-18,0 0,1 0,-19 0,19 0,-1 0,0 18,0-18,-17 0,17 17,-17-17,17 0,1 18,-1-18,18 18,-36-18,19 17,-1-17,-17 18,35-18,-36 0,18 18,1-18,-19 17,36-17,-35 18,17-18,18 0,-18 18,1-1,-1-17,0 18,0-18,1 0,17 17,-18-17,-17 18,34-18,-34 18,17-18,1 0,-1 0,0 0,-17 17,0-17,-1 0,-17 18,18-18,17 0,-17 0,-1 18,1-18,17 0,-17 0,0 0,-1 17,1-17,-1 0,19 0,-36 18,17-18,1 0,0 18,17-18,-17 0,-1 0,1 0,-1 17,1-17,0 18,-1-18,-17 18,18-18,17 0,18 17,-53 1,18-18,17 18,0-18,-17 17,17 1,1 0,-1-18,18 0,-18 17,0 1,1-18,-1 17,-18-17,1 0,17 0,-17 0,0 0,-1 0,1 0,0 18,-1-18,1 18,0-18,-1 0,1 17,-1-17,1 0,0 0,-1 0,1 0,0 0,-1 0,1 0,0 0,17 0,0 0,-17 18,-1-18,19 0,17 0,-36 0,1 0,-1 0,1 0,0 0,-1 0,1 0,0 0,-1 0,1 0,17-18,-17 18,-1 0,1-17,0 17,-1-18,1 18,0 0,-1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Relationship Id="rId1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15.jpeg"/><Relationship Id="rId12" Type="http://schemas.openxmlformats.org/officeDocument/2006/relationships/image" Target="../media/image3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0.jpeg"/><Relationship Id="rId5" Type="http://schemas.openxmlformats.org/officeDocument/2006/relationships/image" Target="../media/image25.jpeg"/><Relationship Id="rId10" Type="http://schemas.openxmlformats.org/officeDocument/2006/relationships/image" Target="../media/image29.jpeg"/><Relationship Id="rId4" Type="http://schemas.openxmlformats.org/officeDocument/2006/relationships/image" Target="../media/image24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7312" y="0"/>
            <a:ext cx="7281773" cy="983411"/>
          </a:xfrm>
        </p:spPr>
        <p:txBody>
          <a:bodyPr/>
          <a:lstStyle/>
          <a:p>
            <a:r>
              <a:rPr lang="ru-RU" b="1" dirty="0" smtClean="0">
                <a:solidFill>
                  <a:srgbClr val="3E52A0"/>
                </a:solidFill>
              </a:rPr>
              <a:t>О какой культуре идет речь?</a:t>
            </a:r>
            <a:endParaRPr lang="ru-RU" b="1" dirty="0">
              <a:solidFill>
                <a:srgbClr val="3E52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96069" y="902604"/>
            <a:ext cx="7886700" cy="326396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Это одно из древнейших культурных растений. Южная граница его выращивания захватывает тропический пояс (остров Ява), северная проходит по 66° с. </a:t>
            </a:r>
            <a:r>
              <a:rPr lang="ru-RU" sz="2400" b="1" dirty="0" err="1" smtClean="0"/>
              <a:t>ш</a:t>
            </a:r>
            <a:r>
              <a:rPr lang="ru-RU" sz="2400" b="1" dirty="0" smtClean="0"/>
              <a:t>. Обособленный ареал его возделывания есть даже на территории Аргентины. Встречаются такие её разновидности, как долгунец, межеумок и кудряш. О какой культуре идёт речь? 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792" t="9686" r="2651" b="15345"/>
          <a:stretch>
            <a:fillRect/>
          </a:stretch>
        </p:blipFill>
        <p:spPr bwMode="auto">
          <a:xfrm>
            <a:off x="873453" y="3511962"/>
            <a:ext cx="6296630" cy="33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Группа 8"/>
          <p:cNvGrpSpPr/>
          <p:nvPr/>
        </p:nvGrpSpPr>
        <p:grpSpPr>
          <a:xfrm>
            <a:off x="6358814" y="3358300"/>
            <a:ext cx="2491467" cy="3499700"/>
            <a:chOff x="6358814" y="3358300"/>
            <a:chExt cx="2491467" cy="34997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58814" y="3361127"/>
              <a:ext cx="2491467" cy="3496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6767594" y="3358300"/>
              <a:ext cx="1735924" cy="40011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Лен-долгунец</a:t>
              </a:r>
              <a:endParaRPr lang="ru-RU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9 класс\Открытй урок по ФГ\1617947667_un0kexcuf5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77" y="-8627"/>
            <a:ext cx="9117653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851" y="2393431"/>
            <a:ext cx="8100203" cy="23876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115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Пищевая</a:t>
            </a:r>
            <a:r>
              <a:rPr lang="ru-RU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 промышленность России</a:t>
            </a:r>
            <a:endParaRPr lang="en-US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962" y="365126"/>
            <a:ext cx="7221388" cy="1325563"/>
          </a:xfrm>
        </p:spPr>
        <p:txBody>
          <a:bodyPr/>
          <a:lstStyle/>
          <a:p>
            <a:r>
              <a:rPr lang="ru-RU" dirty="0" smtClean="0"/>
              <a:t>Работа в группах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21432" y="1716656"/>
            <a:ext cx="7074739" cy="179429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Каталог продукции гипермаркета "Глобус" https://www.globus.ru/catalog/</a:t>
            </a:r>
          </a:p>
          <a:p>
            <a:pPr>
              <a:buNone/>
            </a:pPr>
            <a:r>
              <a:rPr lang="ru-RU" dirty="0" smtClean="0"/>
              <a:t>Каталог продукции магазина "Лента" https://lenta.com/catalog/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52422" y="0"/>
            <a:ext cx="760095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3E52A0"/>
                </a:solidFill>
              </a:rPr>
              <a:t>Факторы размещения предприятий пищевой промышленности</a:t>
            </a:r>
            <a:endParaRPr lang="ru-RU" sz="3600" b="1" dirty="0">
              <a:solidFill>
                <a:srgbClr val="3E52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9512" y="1250833"/>
            <a:ext cx="2018582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Сырьевой</a:t>
            </a:r>
          </a:p>
          <a:p>
            <a:pPr algn="ctr"/>
            <a:r>
              <a:rPr lang="ru-RU" sz="2800" dirty="0" smtClean="0"/>
              <a:t> фактор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986729" y="1230704"/>
            <a:ext cx="2941608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Потребительский</a:t>
            </a:r>
          </a:p>
          <a:p>
            <a:pPr algn="ctr"/>
            <a:r>
              <a:rPr lang="ru-RU" sz="2800" dirty="0" smtClean="0"/>
              <a:t> фактор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955988" y="1236457"/>
            <a:ext cx="2941608" cy="13849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Сырьевой и потребительский</a:t>
            </a:r>
          </a:p>
          <a:p>
            <a:pPr algn="ctr"/>
            <a:r>
              <a:rPr lang="ru-RU" sz="2800" dirty="0" smtClean="0"/>
              <a:t> фактор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606504" y="5636040"/>
            <a:ext cx="138691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Рыбная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768857" y="5060832"/>
            <a:ext cx="230613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Кондитерская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018581" y="5630174"/>
            <a:ext cx="253950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Хлебопекарная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866626" y="6216769"/>
            <a:ext cx="216006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Макаронная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812857" y="5029201"/>
            <a:ext cx="158726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Сахарная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043020" y="5641675"/>
            <a:ext cx="297158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Производство яиц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93298" y="5633049"/>
            <a:ext cx="167283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Крупяная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183809" y="6219643"/>
            <a:ext cx="264830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Чаеразвесочная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443262" y="5046454"/>
            <a:ext cx="129396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Чайная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-77639" y="5011948"/>
            <a:ext cx="246715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Маслодельная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811550" y="6236896"/>
            <a:ext cx="232050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Мукомольная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5886" y="6228272"/>
            <a:ext cx="174253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Молочная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424065" y="5011936"/>
            <a:ext cx="133709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Мясная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55988" y="1178327"/>
            <a:ext cx="2941608" cy="15012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770" y="-138016"/>
            <a:ext cx="8291063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4105A"/>
                </a:solidFill>
              </a:rPr>
              <a:t>География пищевой промышленности</a:t>
            </a:r>
            <a:endParaRPr lang="ru-RU" sz="3600" b="1" dirty="0">
              <a:solidFill>
                <a:srgbClr val="04105A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302" y="973705"/>
            <a:ext cx="8874191" cy="577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3">
            <p14:nvContentPartPr>
              <p14:cNvPr id="1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00225" y="3086100"/>
              <a:ext cx="6064250" cy="2540000"/>
            </p14:xfrm>
          </p:contentPart>
        </mc:Choice>
        <mc:Fallback>
          <p:pic>
            <p:nvPicPr>
              <p:cNvPr id="1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81145" y="3067021"/>
                <a:ext cx="6102410" cy="257815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86928" y="106334"/>
            <a:ext cx="7506059" cy="1170376"/>
          </a:xfrm>
        </p:spPr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17916" y="1302584"/>
            <a:ext cx="7720641" cy="4675517"/>
          </a:xfrm>
        </p:spPr>
        <p:txBody>
          <a:bodyPr/>
          <a:lstStyle/>
          <a:p>
            <a:r>
              <a:rPr lang="ru-RU" dirty="0" smtClean="0"/>
              <a:t>Пищевая промышленность – это отрасль, которая _____________________________</a:t>
            </a:r>
          </a:p>
          <a:p>
            <a:r>
              <a:rPr lang="ru-RU" dirty="0" smtClean="0"/>
              <a:t>Предприятия отрасли размещены по стране (</a:t>
            </a:r>
            <a:r>
              <a:rPr lang="ru-RU" i="1" dirty="0" smtClean="0"/>
              <a:t>равномерно/неравномерно</a:t>
            </a:r>
            <a:r>
              <a:rPr lang="ru-RU" dirty="0" smtClean="0"/>
              <a:t>), большая часть расположена ___________________.   На географию предприятий влияют факторы: ___________ и ____________.</a:t>
            </a:r>
          </a:p>
          <a:p>
            <a:r>
              <a:rPr lang="ru-RU" dirty="0" smtClean="0"/>
              <a:t>Ярославская область (</a:t>
            </a:r>
            <a:r>
              <a:rPr lang="ru-RU" i="1" dirty="0" smtClean="0"/>
              <a:t>полностью/частично</a:t>
            </a:r>
            <a:r>
              <a:rPr lang="ru-RU" dirty="0" smtClean="0"/>
              <a:t>) обеспечивает себя продуктами питания, остальное ___________.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642" y="0"/>
            <a:ext cx="7970807" cy="123938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По набору продуктов питания определите, какому субъекту РФ принадлежит этот набор</a:t>
            </a:r>
            <a:endParaRPr lang="ru-RU" sz="32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015" y="1069676"/>
            <a:ext cx="3062377" cy="3735238"/>
          </a:xfrm>
          <a:prstGeom prst="roundRect">
            <a:avLst>
              <a:gd name="adj" fmla="val 107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1 набор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  <p:pic>
        <p:nvPicPr>
          <p:cNvPr id="2054" name="Picture 6" descr="G:\9 класс\Открытй урок по ФГ\0bfd3236d2329ee13658c85c217ee5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561" y="1584485"/>
            <a:ext cx="1130060" cy="1798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 descr="G:\9 класс\Открытй урок по ФГ\new-image.jpg"/>
          <p:cNvPicPr>
            <a:picLocks noChangeAspect="1" noChangeArrowheads="1"/>
          </p:cNvPicPr>
          <p:nvPr/>
        </p:nvPicPr>
        <p:blipFill>
          <a:blip r:embed="rId3" cstate="print"/>
          <a:srcRect r="9153" b="4870"/>
          <a:stretch>
            <a:fillRect/>
          </a:stretch>
        </p:blipFill>
        <p:spPr bwMode="auto">
          <a:xfrm>
            <a:off x="219930" y="3417890"/>
            <a:ext cx="1617496" cy="1266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G:\9 класс\Открытй урок по ФГ\2dafac05eabeff4133353cd9bac2879d.jpg"/>
          <p:cNvPicPr>
            <a:picLocks noChangeAspect="1" noChangeArrowheads="1"/>
          </p:cNvPicPr>
          <p:nvPr/>
        </p:nvPicPr>
        <p:blipFill>
          <a:blip r:embed="rId4" cstate="print"/>
          <a:srcRect l="25366" t="3751" r="26453"/>
          <a:stretch>
            <a:fillRect/>
          </a:stretch>
        </p:blipFill>
        <p:spPr bwMode="auto">
          <a:xfrm>
            <a:off x="1966943" y="3260785"/>
            <a:ext cx="984569" cy="1475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G:\9 класс\Открытй урок по ФГ\59306_1120x550x70_c.jpg"/>
          <p:cNvPicPr>
            <a:picLocks noChangeAspect="1" noChangeArrowheads="1"/>
          </p:cNvPicPr>
          <p:nvPr/>
        </p:nvPicPr>
        <p:blipFill>
          <a:blip r:embed="rId5" cstate="print"/>
          <a:srcRect l="47331" r="20647"/>
          <a:stretch>
            <a:fillRect/>
          </a:stretch>
        </p:blipFill>
        <p:spPr bwMode="auto">
          <a:xfrm>
            <a:off x="1846054" y="1561383"/>
            <a:ext cx="1073998" cy="1647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6219640" y="1075423"/>
            <a:ext cx="2838091" cy="3729490"/>
          </a:xfrm>
          <a:prstGeom prst="roundRect">
            <a:avLst>
              <a:gd name="adj" fmla="val 96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3 набор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26279" y="1072547"/>
            <a:ext cx="2915729" cy="3723740"/>
          </a:xfrm>
          <a:prstGeom prst="roundRect">
            <a:avLst>
              <a:gd name="adj" fmla="val 101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2 набор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57672" y="5443269"/>
            <a:ext cx="2251495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республика Башкортостан</a:t>
            </a:r>
            <a:endParaRPr lang="ru-RU" sz="2400" dirty="0"/>
          </a:p>
        </p:txBody>
      </p:sp>
      <p:pic>
        <p:nvPicPr>
          <p:cNvPr id="2055" name="Picture 7" descr="G:\9 класс\Открытй урок по ФГ\potat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95291" y="2589363"/>
            <a:ext cx="1708029" cy="1138686"/>
          </a:xfrm>
          <a:prstGeom prst="rect">
            <a:avLst/>
          </a:prstGeom>
          <a:noFill/>
        </p:spPr>
      </p:pic>
      <p:pic>
        <p:nvPicPr>
          <p:cNvPr id="2056" name="Picture 8" descr="G:\9 класс\Открытй урок по ФГ\moloko_milk.jpg__1290x895_q85_crop_subsampling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26611" y="1336697"/>
            <a:ext cx="1846053" cy="1222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7" name="Picture 9" descr="G:\9 класс\Открытй урок по ФГ\scale_12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64966" y="3609606"/>
            <a:ext cx="1680951" cy="1120125"/>
          </a:xfrm>
          <a:prstGeom prst="roundRect">
            <a:avLst>
              <a:gd name="adj" fmla="val 1706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3689223" y="5440392"/>
            <a:ext cx="2251495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Ростовская область</a:t>
            </a:r>
            <a:endParaRPr lang="ru-RU" sz="24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46029" y="5449018"/>
            <a:ext cx="2251495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Псковская область</a:t>
            </a:r>
            <a:endParaRPr lang="ru-RU" sz="2400" dirty="0"/>
          </a:p>
        </p:txBody>
      </p:sp>
      <p:pic>
        <p:nvPicPr>
          <p:cNvPr id="2058" name="Picture 10" descr="G:\9 класс\Открытй урок по ФГ\fbeae04b87bfaf8e233e88a10711008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51787" y="1475837"/>
            <a:ext cx="971550" cy="1905000"/>
          </a:xfrm>
          <a:prstGeom prst="rect">
            <a:avLst/>
          </a:prstGeom>
          <a:noFill/>
        </p:spPr>
      </p:pic>
      <p:pic>
        <p:nvPicPr>
          <p:cNvPr id="2059" name="Picture 11" descr="G:\9 класс\Открытй урок по ФГ\3348038H.jpg"/>
          <p:cNvPicPr>
            <a:picLocks noChangeAspect="1" noChangeArrowheads="1"/>
          </p:cNvPicPr>
          <p:nvPr/>
        </p:nvPicPr>
        <p:blipFill>
          <a:blip r:embed="rId10" cstate="print"/>
          <a:srcRect l="35057" r="34921"/>
          <a:stretch>
            <a:fillRect/>
          </a:stretch>
        </p:blipFill>
        <p:spPr bwMode="auto">
          <a:xfrm>
            <a:off x="8176751" y="2441275"/>
            <a:ext cx="682577" cy="2273540"/>
          </a:xfrm>
          <a:prstGeom prst="rect">
            <a:avLst/>
          </a:prstGeom>
          <a:noFill/>
        </p:spPr>
      </p:pic>
      <p:pic>
        <p:nvPicPr>
          <p:cNvPr id="2060" name="Picture 12" descr="G:\9 класс\Открытй урок по ФГ\img_95074673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14535" y="3422530"/>
            <a:ext cx="1699883" cy="1274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2" name="Прямая со стрелкой 21"/>
          <p:cNvCxnSpPr/>
          <p:nvPr/>
        </p:nvCxnSpPr>
        <p:spPr>
          <a:xfrm>
            <a:off x="2898475" y="4830792"/>
            <a:ext cx="3735238" cy="5348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 flipV="1">
            <a:off x="2424023" y="4848044"/>
            <a:ext cx="2053086" cy="5607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 flipV="1">
            <a:off x="4779035" y="4822166"/>
            <a:ext cx="2631057" cy="5348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13322" y="-163894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По набору продуктов питания определите, какому субъекту РФ принадлежит этот набор</a:t>
            </a:r>
            <a:endParaRPr lang="ru-RU" sz="3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6207" y="1017917"/>
            <a:ext cx="4183815" cy="2855343"/>
          </a:xfrm>
          <a:prstGeom prst="roundRect">
            <a:avLst>
              <a:gd name="adj" fmla="val 103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27915" y="1009291"/>
            <a:ext cx="4114802" cy="2863970"/>
          </a:xfrm>
          <a:prstGeom prst="roundRect">
            <a:avLst>
              <a:gd name="adj" fmla="val 79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2345" y="3942272"/>
            <a:ext cx="4114802" cy="2792083"/>
          </a:xfrm>
          <a:prstGeom prst="roundRect">
            <a:avLst>
              <a:gd name="adj" fmla="val 89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19287" y="3968151"/>
            <a:ext cx="4114802" cy="2740324"/>
          </a:xfrm>
          <a:prstGeom prst="roundRect">
            <a:avLst>
              <a:gd name="adj" fmla="val 7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G:\9 класс\Открытй урок по ФГ\fish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4962" y="1087575"/>
            <a:ext cx="2199573" cy="1457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 descr="G:\9 класс\Открытй урок по ФГ\soya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1132" y="2557740"/>
            <a:ext cx="1817628" cy="1288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8" name="Picture 6" descr="G:\9 класс\Открытй урок по ФГ\806174027_w640_h640_ris-dlinnozernyj-nadezhda.jpg"/>
          <p:cNvPicPr>
            <a:picLocks noChangeAspect="1" noChangeArrowheads="1"/>
          </p:cNvPicPr>
          <p:nvPr/>
        </p:nvPicPr>
        <p:blipFill>
          <a:blip r:embed="rId4" cstate="print"/>
          <a:srcRect l="19842" r="21472" b="1842"/>
          <a:stretch>
            <a:fillRect/>
          </a:stretch>
        </p:blipFill>
        <p:spPr bwMode="auto">
          <a:xfrm>
            <a:off x="4960188" y="1023552"/>
            <a:ext cx="923027" cy="1543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9" name="Picture 7" descr="G:\9 класс\Открытй урок по ФГ\ec8357a4134354a61ad399b7bfdc19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2881" y="2402456"/>
            <a:ext cx="1440970" cy="1440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0" name="Группа 19"/>
          <p:cNvGrpSpPr/>
          <p:nvPr/>
        </p:nvGrpSpPr>
        <p:grpSpPr>
          <a:xfrm>
            <a:off x="577969" y="1289861"/>
            <a:ext cx="1465733" cy="2186584"/>
            <a:chOff x="577969" y="1289861"/>
            <a:chExt cx="1465733" cy="2186584"/>
          </a:xfrm>
        </p:grpSpPr>
        <p:pic>
          <p:nvPicPr>
            <p:cNvPr id="3080" name="Picture 8" descr="G:\9 класс\Открытй урок по ФГ\132122.jpg"/>
            <p:cNvPicPr>
              <a:picLocks noChangeAspect="1" noChangeArrowheads="1"/>
            </p:cNvPicPr>
            <p:nvPr/>
          </p:nvPicPr>
          <p:blipFill>
            <a:blip r:embed="rId6" cstate="print"/>
            <a:srcRect l="19658" t="5703" r="21127" b="5959"/>
            <a:stretch>
              <a:fillRect/>
            </a:stretch>
          </p:blipFill>
          <p:spPr bwMode="auto">
            <a:xfrm>
              <a:off x="577969" y="1289861"/>
              <a:ext cx="1465733" cy="2186584"/>
            </a:xfrm>
            <a:prstGeom prst="rect">
              <a:avLst/>
            </a:prstGeom>
            <a:noFill/>
          </p:spPr>
        </p:pic>
        <p:sp>
          <p:nvSpPr>
            <p:cNvPr id="19" name="Прямоугольник 18"/>
            <p:cNvSpPr/>
            <p:nvPr/>
          </p:nvSpPr>
          <p:spPr>
            <a:xfrm>
              <a:off x="1009291" y="2216988"/>
              <a:ext cx="914400" cy="1639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081" name="Picture 9" descr="G:\9 класс\Открытй урок по ФГ\Apples f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51264" y="2605177"/>
            <a:ext cx="2322970" cy="12195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2" name="Picture 10" descr="G:\9 класс\Открытй урок по ФГ\UTB8lBAVDgQydeJk43PUq6AyQpXa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41274" y="1109127"/>
            <a:ext cx="1835989" cy="1382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TextBox 22"/>
          <p:cNvSpPr txBox="1"/>
          <p:nvPr/>
        </p:nvSpPr>
        <p:spPr>
          <a:xfrm>
            <a:off x="2078966" y="1078302"/>
            <a:ext cx="314510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1</a:t>
            </a:r>
            <a:endParaRPr lang="ru-RU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121879" y="1058174"/>
            <a:ext cx="314510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645423" y="4008407"/>
            <a:ext cx="314510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682596" y="3991155"/>
            <a:ext cx="314510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4</a:t>
            </a:r>
            <a:endParaRPr lang="ru-RU" sz="2000" b="1" dirty="0"/>
          </a:p>
        </p:txBody>
      </p:sp>
      <p:pic>
        <p:nvPicPr>
          <p:cNvPr id="3083" name="Picture 11" descr="G:\9 класс\Открытй урок по ФГ\Фотка_46202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07102" y="5507965"/>
            <a:ext cx="1733909" cy="1155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4" name="Picture 12" descr="G:\9 класс\Открытй урок по ФГ\1.jpg"/>
          <p:cNvPicPr>
            <a:picLocks noChangeAspect="1" noChangeArrowheads="1"/>
          </p:cNvPicPr>
          <p:nvPr/>
        </p:nvPicPr>
        <p:blipFill>
          <a:blip r:embed="rId10" cstate="print"/>
          <a:srcRect t="23925"/>
          <a:stretch>
            <a:fillRect/>
          </a:stretch>
        </p:blipFill>
        <p:spPr bwMode="auto">
          <a:xfrm>
            <a:off x="657884" y="5210353"/>
            <a:ext cx="2188834" cy="1459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5" name="Picture 13" descr="G:\9 класс\Открытй урок по ФГ\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36498" y="4015595"/>
            <a:ext cx="1432464" cy="1432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6" name="Picture 14" descr="G:\9 класс\Открытй урок по ФГ\b4d9739afbd611aef6c209d5b45f6b14.jpg"/>
          <p:cNvPicPr>
            <a:picLocks noChangeAspect="1" noChangeArrowheads="1"/>
          </p:cNvPicPr>
          <p:nvPr/>
        </p:nvPicPr>
        <p:blipFill>
          <a:blip r:embed="rId12" cstate="print"/>
          <a:srcRect l="20650" t="14640" b="19113"/>
          <a:stretch>
            <a:fillRect/>
          </a:stretch>
        </p:blipFill>
        <p:spPr bwMode="auto">
          <a:xfrm>
            <a:off x="685382" y="3995444"/>
            <a:ext cx="1816277" cy="1137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7" name="Picture 15" descr="G:\9 класс\Открытй урок по ФГ\i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30527" y="4395157"/>
            <a:ext cx="1787825" cy="1787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8" name="Picture 16" descr="G:\9 класс\Открытй урок по ФГ\polza-oleniny-2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23842" y="4813541"/>
            <a:ext cx="2020259" cy="1457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4" name="TextBox 33"/>
          <p:cNvSpPr txBox="1"/>
          <p:nvPr/>
        </p:nvSpPr>
        <p:spPr>
          <a:xfrm>
            <a:off x="5434641" y="6185144"/>
            <a:ext cx="1017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оленина</a:t>
            </a:r>
            <a:endParaRPr lang="ru-RU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49210" y="1006415"/>
            <a:ext cx="4183815" cy="2855343"/>
          </a:xfrm>
          <a:prstGeom prst="roundRect">
            <a:avLst>
              <a:gd name="adj" fmla="val 103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816413" y="1006416"/>
            <a:ext cx="4114802" cy="2863970"/>
          </a:xfrm>
          <a:prstGeom prst="roundRect">
            <a:avLst>
              <a:gd name="adj" fmla="val 79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89469" y="3939396"/>
            <a:ext cx="4114802" cy="2792083"/>
          </a:xfrm>
          <a:prstGeom prst="roundRect">
            <a:avLst>
              <a:gd name="adj" fmla="val 89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825038" y="3973902"/>
            <a:ext cx="4114802" cy="2740324"/>
          </a:xfrm>
          <a:prstGeom prst="roundRect">
            <a:avLst>
              <a:gd name="adj" fmla="val 7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23582" y="0"/>
            <a:ext cx="7431383" cy="95534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4105A"/>
                </a:solidFill>
              </a:rPr>
              <a:t>Домашнее задание </a:t>
            </a:r>
            <a:endParaRPr lang="ru-RU" b="1" dirty="0">
              <a:solidFill>
                <a:srgbClr val="04105A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68992" y="941696"/>
            <a:ext cx="7847462" cy="564888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Изучить параграф 19 (для всех)</a:t>
            </a:r>
          </a:p>
          <a:p>
            <a:r>
              <a:rPr lang="ru-RU" sz="3200" dirty="0" smtClean="0"/>
              <a:t>Творческие задания (индивидуальное): </a:t>
            </a:r>
          </a:p>
          <a:p>
            <a:pPr marL="0" indent="0">
              <a:buNone/>
            </a:pPr>
            <a:r>
              <a:rPr lang="ru-RU" dirty="0" smtClean="0"/>
              <a:t>1. Компания "Ярмолпрод" запускает новую линию (серию) молочных продуктов для детей и подростков (йогурт, творожок, глазированный сырок, молочный коктейль и др.)  Разработайте и нарисуйте упаковку к одному из товаров и придумайте рекламный слоган, который бы способствовал продвижению продукта на рынок</a:t>
            </a:r>
          </a:p>
          <a:p>
            <a:r>
              <a:rPr lang="ru-RU" dirty="0" smtClean="0"/>
              <a:t>Составить кроссворд по теме «Сельское хозяйство и пищевая промышленность России», используя термины, предложенные учителями (количество слов – не менее 20)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t="2172"/>
          <a:stretch>
            <a:fillRect/>
          </a:stretch>
        </p:blipFill>
        <p:spPr bwMode="auto">
          <a:xfrm>
            <a:off x="1465641" y="1978703"/>
            <a:ext cx="3703320" cy="176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9 класс\Открытй урок по ФГ\443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0834" y="4382255"/>
            <a:ext cx="3483766" cy="1445763"/>
          </a:xfrm>
          <a:prstGeom prst="rect">
            <a:avLst/>
          </a:prstGeom>
          <a:noFill/>
        </p:spPr>
      </p:pic>
      <p:pic>
        <p:nvPicPr>
          <p:cNvPr id="1027" name="Picture 3" descr="G:\9 класс\Открытй урок по ФГ\yarmolprod_ru-logo.png"/>
          <p:cNvPicPr>
            <a:picLocks noChangeAspect="1" noChangeArrowheads="1"/>
          </p:cNvPicPr>
          <p:nvPr/>
        </p:nvPicPr>
        <p:blipFill>
          <a:blip r:embed="rId4" cstate="print"/>
          <a:srcRect l="21330" t="13642" r="21241" b="25478"/>
          <a:stretch>
            <a:fillRect/>
          </a:stretch>
        </p:blipFill>
        <p:spPr bwMode="auto">
          <a:xfrm>
            <a:off x="5662789" y="1517277"/>
            <a:ext cx="2701722" cy="2276107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7358" y="4292998"/>
            <a:ext cx="2945157" cy="220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3560" y="498580"/>
            <a:ext cx="3850751" cy="100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Rectangle 7"/>
          <p:cNvSpPr>
            <a:spLocks noGrp="1"/>
          </p:cNvSpPr>
          <p:nvPr>
            <p:ph type="title"/>
          </p:nvPr>
        </p:nvSpPr>
        <p:spPr bwMode="auto">
          <a:xfrm>
            <a:off x="852944" y="356507"/>
            <a:ext cx="8109909" cy="1325563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7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Какая из культур является лишней и почему? Какая отрасль растениеводства занимается выращиванием представленных культур? </a:t>
            </a:r>
          </a:p>
        </p:txBody>
      </p:sp>
      <p:pic>
        <p:nvPicPr>
          <p:cNvPr id="46088" name="Picture 8" descr="капуста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2119" y="1953403"/>
            <a:ext cx="1989138" cy="1989138"/>
          </a:xfrm>
          <a:prstGeom prst="rect">
            <a:avLst/>
          </a:prstGeom>
          <a:noFill/>
        </p:spPr>
      </p:pic>
      <p:pic>
        <p:nvPicPr>
          <p:cNvPr id="46089" name="Picture 9" descr="томат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3779" y="2012141"/>
            <a:ext cx="1773237" cy="1871662"/>
          </a:xfrm>
          <a:prstGeom prst="rect">
            <a:avLst/>
          </a:prstGeom>
          <a:noFill/>
        </p:spPr>
      </p:pic>
      <p:pic>
        <p:nvPicPr>
          <p:cNvPr id="46094" name="Picture 14" descr="арбу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3021" y="4057399"/>
            <a:ext cx="2379663" cy="1682750"/>
          </a:xfrm>
          <a:prstGeom prst="rect">
            <a:avLst/>
          </a:prstGeom>
          <a:noFill/>
        </p:spPr>
      </p:pic>
      <p:sp>
        <p:nvSpPr>
          <p:cNvPr id="46095" name="WordArt 15"/>
          <p:cNvSpPr>
            <a:spLocks noChangeArrowheads="1" noChangeShapeType="1" noTextEdit="1"/>
          </p:cNvSpPr>
          <p:nvPr/>
        </p:nvSpPr>
        <p:spPr bwMode="auto">
          <a:xfrm>
            <a:off x="926792" y="5965559"/>
            <a:ext cx="3790950" cy="6448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Овощеводство</a:t>
            </a:r>
          </a:p>
        </p:txBody>
      </p:sp>
      <p:pic>
        <p:nvPicPr>
          <p:cNvPr id="12" name="Picture 4" descr="6983_20091223174834_1253957627_morkov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627" y="2070879"/>
            <a:ext cx="2160587" cy="1443037"/>
          </a:xfrm>
          <a:prstGeom prst="rect">
            <a:avLst/>
          </a:prstGeom>
          <a:noFill/>
        </p:spPr>
      </p:pic>
      <p:pic>
        <p:nvPicPr>
          <p:cNvPr id="13" name="Picture 10" descr="репа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9171" y="3655204"/>
            <a:ext cx="1784350" cy="2160587"/>
          </a:xfrm>
          <a:prstGeom prst="rect">
            <a:avLst/>
          </a:prstGeom>
          <a:noFill/>
        </p:spPr>
      </p:pic>
      <p:pic>
        <p:nvPicPr>
          <p:cNvPr id="14" name="Picture 11" descr="огурец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42117" y="2070879"/>
            <a:ext cx="1477962" cy="1873250"/>
          </a:xfrm>
          <a:prstGeom prst="rect">
            <a:avLst/>
          </a:prstGeom>
          <a:noFill/>
        </p:spPr>
      </p:pic>
      <p:pic>
        <p:nvPicPr>
          <p:cNvPr id="15" name="Picture 12" descr="лук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94417" y="4087004"/>
            <a:ext cx="2374900" cy="1685925"/>
          </a:xfrm>
          <a:prstGeom prst="rect">
            <a:avLst/>
          </a:prstGeom>
          <a:noFill/>
        </p:spPr>
      </p:pic>
      <p:pic>
        <p:nvPicPr>
          <p:cNvPr id="16" name="Picture 13" descr="400_F_7628300_1yA2DHJLke9w95H2Gu1AWMjJHLZsEj7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13779" y="4057399"/>
            <a:ext cx="1644650" cy="165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98844E-6 L -0.00226 0.1449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/>
      <p:bldP spid="460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/>
          </p:cNvSpPr>
          <p:nvPr>
            <p:ph type="title"/>
          </p:nvPr>
        </p:nvSpPr>
        <p:spPr bwMode="auto">
          <a:xfrm>
            <a:off x="1130060" y="153869"/>
            <a:ext cx="7599872" cy="70643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700" b="1" dirty="0" smtClean="0">
                <a:ln>
                  <a:noFill/>
                </a:ln>
                <a:solidFill>
                  <a:srgbClr val="3E52A0"/>
                </a:solidFill>
                <a:effectLst/>
              </a:rPr>
              <a:t>Найди ошибки в тексте:</a:t>
            </a:r>
          </a:p>
        </p:txBody>
      </p:sp>
      <p:sp>
        <p:nvSpPr>
          <p:cNvPr id="52229" name="Rectangle 5"/>
          <p:cNvSpPr>
            <a:spLocks noGrp="1"/>
          </p:cNvSpPr>
          <p:nvPr>
            <p:ph type="body" idx="1"/>
          </p:nvPr>
        </p:nvSpPr>
        <p:spPr>
          <a:xfrm>
            <a:off x="793640" y="974787"/>
            <a:ext cx="8151962" cy="565979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/>
              <a:t>Яровая пшеница более урожайная, чем озимая, но выращивать ее сложнее, т.к. она более требовательна к природным условиям.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Посевы ячменя занимают в России первое место т.к. это важнейшая зерновая культура.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Один из районов выращивания риса, совпадает с ареалом выращивания цитрусовых и чая.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Рожь преимущественно фуражная культура, выращиваемая в степной и лесостепной зонах России.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Овес – влаголюбивая культура, потому выращивается на искусственно затопляемых полях в районе реки Кубань и дельте Волги.</a:t>
            </a:r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2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7532" y="448581"/>
            <a:ext cx="7772400" cy="60988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  </a:t>
            </a:r>
            <a:r>
              <a:rPr lang="ru-RU" sz="3200" b="1" i="1" dirty="0" smtClean="0"/>
              <a:t>В администрацию одного из районов Владимирской области поступило заявление от В. И. Иванова с просьбой выделить участок земли для ведения фермерского хозяйства. В обоснование просьбы Иванов написал, что он собирается выращивать яровую пшеницу, кукурузу на зерно, картофель, сахарную свеклу, а также садовую землянику для московских рынков.</a:t>
            </a:r>
            <a:endParaRPr lang="ru-RU" sz="3200" dirty="0" smtClean="0"/>
          </a:p>
          <a:p>
            <a:pPr>
              <a:buNone/>
            </a:pPr>
            <a:r>
              <a:rPr lang="ru-RU" sz="3200" b="1" i="1" dirty="0" smtClean="0"/>
              <a:t>  Выделили бы вы Иванову землю по этому заявлению? Обоснуйте своё решение.</a:t>
            </a:r>
            <a:r>
              <a:rPr lang="ru-RU" sz="3200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674" y="-31680"/>
            <a:ext cx="7445675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3E52A0"/>
                </a:solidFill>
              </a:rPr>
              <a:t>О каких подотраслях животноводства идет речь?</a:t>
            </a:r>
            <a:endParaRPr lang="ru-RU" sz="3600" b="1" dirty="0">
              <a:solidFill>
                <a:srgbClr val="3E52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4015" y="1242204"/>
            <a:ext cx="7996687" cy="561579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Эта подотрасль получила развитие в степных и лесостепных районах страны и вблизи крупных городов.</a:t>
            </a:r>
          </a:p>
          <a:p>
            <a:r>
              <a:rPr lang="ru-RU" dirty="0" smtClean="0"/>
              <a:t>Основной ареал разведения этих животных – в тундре и лесотундре. Животные дают мясо, молоко, шкуры.</a:t>
            </a:r>
          </a:p>
          <a:p>
            <a:r>
              <a:rPr lang="ru-RU" dirty="0" smtClean="0"/>
              <a:t>Бывает тонкорунное, полутонкорунное, овчинно-шубное, мясо-шубного направления. Для разведения животных отводят земли, чаще всего не пригодные для других отраслей: сухие степи и лесостепи, пустыни и полупустыни, горные районы. </a:t>
            </a:r>
          </a:p>
          <a:p>
            <a:r>
              <a:rPr lang="ru-RU" dirty="0" smtClean="0"/>
              <a:t>Для ведения этой подотрасли животноводства требуются близость цветковых растений (липа, ива,  гречиха, горчица, подсолнечник и др.). Дает ценную продукцию для фармацевтической промышленности.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1050" y="106317"/>
            <a:ext cx="7557818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3E52A0"/>
                </a:solidFill>
              </a:rPr>
              <a:t>Какие сельскохозяйственные культуры и домашние животные не выращиваются  в Ярославской области?</a:t>
            </a:r>
            <a:endParaRPr lang="ru-RU" sz="3200" b="1" dirty="0">
              <a:solidFill>
                <a:srgbClr val="3E52A0"/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698740" y="1526875"/>
            <a:ext cx="2510286" cy="1690772"/>
            <a:chOff x="698740" y="1526875"/>
            <a:chExt cx="2510286" cy="1690772"/>
          </a:xfrm>
        </p:grpSpPr>
        <p:pic>
          <p:nvPicPr>
            <p:cNvPr id="3076" name="Picture 4" descr="G:\9 класс\Открытй урок по ФГ\D25B196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0895" y="1545560"/>
              <a:ext cx="2508131" cy="1672087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698740" y="1526875"/>
              <a:ext cx="301686" cy="36933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b="1" dirty="0" smtClean="0"/>
                <a:t>1</a:t>
              </a:r>
              <a:endParaRPr lang="ru-RU" b="1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257536" y="5037827"/>
            <a:ext cx="2498174" cy="1820174"/>
            <a:chOff x="6257536" y="5037827"/>
            <a:chExt cx="2498174" cy="1820174"/>
          </a:xfrm>
        </p:grpSpPr>
        <p:pic>
          <p:nvPicPr>
            <p:cNvPr id="3078" name="Picture 6" descr="G:\9 класс\Открытй урок по ФГ\14593.750x0.jpg"/>
            <p:cNvPicPr>
              <a:picLocks noChangeAspect="1" noChangeArrowheads="1"/>
            </p:cNvPicPr>
            <p:nvPr/>
          </p:nvPicPr>
          <p:blipFill>
            <a:blip r:embed="rId3" cstate="print"/>
            <a:srcRect t="19478" b="7661"/>
            <a:stretch>
              <a:fillRect/>
            </a:stretch>
          </p:blipFill>
          <p:spPr bwMode="auto">
            <a:xfrm>
              <a:off x="6257536" y="5037827"/>
              <a:ext cx="2498174" cy="1820174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8433759" y="5224731"/>
              <a:ext cx="301686" cy="36933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b="1" dirty="0" smtClean="0"/>
                <a:t>9</a:t>
              </a:r>
              <a:endParaRPr lang="ru-RU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313493" y="5063706"/>
            <a:ext cx="2834984" cy="1794294"/>
            <a:chOff x="3313493" y="5063706"/>
            <a:chExt cx="2834984" cy="1794294"/>
          </a:xfrm>
        </p:grpSpPr>
        <p:pic>
          <p:nvPicPr>
            <p:cNvPr id="3077" name="Picture 5" descr="G:\9 класс\Открытй урок по ФГ\gollandskie-molochnye-korovy-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13493" y="5063706"/>
              <a:ext cx="2834984" cy="1794294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5842958" y="6488668"/>
              <a:ext cx="301686" cy="36933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b="1" dirty="0" smtClean="0"/>
                <a:t>8</a:t>
              </a:r>
              <a:endParaRPr lang="ru-RU" b="1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64235" y="5058529"/>
            <a:ext cx="2579299" cy="1799471"/>
            <a:chOff x="664235" y="5058529"/>
            <a:chExt cx="2579299" cy="1799471"/>
          </a:xfrm>
        </p:grpSpPr>
        <p:pic>
          <p:nvPicPr>
            <p:cNvPr id="3075" name="Picture 3" descr="G:\9 класс\Открытй урок по ФГ\os2410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2861" y="5058529"/>
              <a:ext cx="2570673" cy="1799471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664235" y="5815808"/>
              <a:ext cx="301686" cy="36933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b="1" dirty="0" smtClean="0"/>
                <a:t>7</a:t>
              </a:r>
              <a:endParaRPr lang="ru-RU" b="1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271404" y="3357384"/>
            <a:ext cx="2414438" cy="1610411"/>
            <a:chOff x="6271404" y="3357384"/>
            <a:chExt cx="2414438" cy="1610411"/>
          </a:xfrm>
        </p:grpSpPr>
        <p:pic>
          <p:nvPicPr>
            <p:cNvPr id="3083" name="Picture 11" descr="G:\9 класс\Открытй урок по ФГ\rivera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71404" y="3357384"/>
              <a:ext cx="2414438" cy="1610411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6277155" y="4586377"/>
              <a:ext cx="301686" cy="36933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b="1" dirty="0" smtClean="0"/>
                <a:t>6</a:t>
              </a:r>
              <a:endParaRPr lang="ru-RU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493694" y="3280913"/>
            <a:ext cx="2568220" cy="1713277"/>
            <a:chOff x="3493694" y="3280913"/>
            <a:chExt cx="2568220" cy="1713277"/>
          </a:xfrm>
        </p:grpSpPr>
        <p:pic>
          <p:nvPicPr>
            <p:cNvPr id="3081" name="Picture 9" descr="G:\9 класс\Открытй урок по ФГ\foto12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93694" y="3282043"/>
              <a:ext cx="2568220" cy="1712147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3496574" y="3280913"/>
              <a:ext cx="301686" cy="36933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b="1" dirty="0" smtClean="0"/>
                <a:t>5</a:t>
              </a:r>
              <a:endParaRPr lang="ru-RU" b="1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90112" y="3270844"/>
            <a:ext cx="2546949" cy="1697966"/>
            <a:chOff x="690112" y="3270844"/>
            <a:chExt cx="2546949" cy="1697966"/>
          </a:xfrm>
        </p:grpSpPr>
        <p:pic>
          <p:nvPicPr>
            <p:cNvPr id="3074" name="Picture 2" descr="G:\9 класс\Открытй урок по ФГ\peeg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90112" y="3270844"/>
              <a:ext cx="2546949" cy="1697966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690113" y="4597879"/>
              <a:ext cx="301686" cy="36933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b="1" dirty="0" smtClean="0"/>
                <a:t>4</a:t>
              </a:r>
              <a:endParaRPr lang="ru-RU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337488" y="1541253"/>
            <a:ext cx="2789445" cy="1688499"/>
            <a:chOff x="3337488" y="1541253"/>
            <a:chExt cx="2789445" cy="1688499"/>
          </a:xfrm>
        </p:grpSpPr>
        <p:pic>
          <p:nvPicPr>
            <p:cNvPr id="3079" name="Picture 7" descr="G:\9 класс\Открытй урок по ФГ\849c5ebf5d1c8d4b2a43774388cb6057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337488" y="1552755"/>
              <a:ext cx="2789445" cy="1676997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3344174" y="1541253"/>
              <a:ext cx="301686" cy="36933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b="1" dirty="0" smtClean="0"/>
                <a:t>2</a:t>
              </a:r>
              <a:endParaRPr lang="ru-RU" b="1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211019" y="1486618"/>
            <a:ext cx="2513162" cy="1798335"/>
            <a:chOff x="6211019" y="1486618"/>
            <a:chExt cx="2513162" cy="1798335"/>
          </a:xfrm>
        </p:grpSpPr>
        <p:pic>
          <p:nvPicPr>
            <p:cNvPr id="3080" name="Picture 8" descr="G:\9 класс\Открытй урок по ФГ\5c68bf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211019" y="1490398"/>
              <a:ext cx="2513162" cy="1794555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6213895" y="1486618"/>
              <a:ext cx="1343573" cy="36933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b="1" dirty="0" smtClean="0"/>
                <a:t>3</a:t>
              </a:r>
              <a:r>
                <a:rPr lang="ru-RU" dirty="0" smtClean="0"/>
                <a:t> (цикорий)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1050" y="106317"/>
            <a:ext cx="7557818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3E52A0"/>
                </a:solidFill>
              </a:rPr>
              <a:t>Какие сельскохозяйственные культуры и домашние животные не выращиваются  в Ярославской области?</a:t>
            </a:r>
            <a:endParaRPr lang="ru-RU" sz="3200" b="1" dirty="0">
              <a:solidFill>
                <a:srgbClr val="3E52A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313493" y="5063706"/>
            <a:ext cx="2834984" cy="1794294"/>
            <a:chOff x="3313493" y="5063706"/>
            <a:chExt cx="2834984" cy="1794294"/>
          </a:xfrm>
        </p:grpSpPr>
        <p:pic>
          <p:nvPicPr>
            <p:cNvPr id="3077" name="Picture 5" descr="G:\9 класс\Открытй урок по ФГ\gollandskie-molochnye-korovy-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13493" y="5063706"/>
              <a:ext cx="2834984" cy="1794294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5842958" y="6488668"/>
              <a:ext cx="301686" cy="36933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b="1" dirty="0" smtClean="0"/>
                <a:t>8</a:t>
              </a:r>
              <a:endParaRPr lang="ru-RU" b="1" dirty="0"/>
            </a:p>
          </p:txBody>
        </p:sp>
      </p:grpSp>
      <p:grpSp>
        <p:nvGrpSpPr>
          <p:cNvPr id="9" name="Группа 25"/>
          <p:cNvGrpSpPr/>
          <p:nvPr/>
        </p:nvGrpSpPr>
        <p:grpSpPr>
          <a:xfrm>
            <a:off x="690112" y="3270844"/>
            <a:ext cx="2546949" cy="1697966"/>
            <a:chOff x="690112" y="3270844"/>
            <a:chExt cx="2546949" cy="1697966"/>
          </a:xfrm>
        </p:grpSpPr>
        <p:pic>
          <p:nvPicPr>
            <p:cNvPr id="3074" name="Picture 2" descr="G:\9 класс\Открытй урок по ФГ\peeg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0112" y="3270844"/>
              <a:ext cx="2546949" cy="1697966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690113" y="4597879"/>
              <a:ext cx="301686" cy="36933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b="1" dirty="0" smtClean="0"/>
                <a:t>4</a:t>
              </a:r>
              <a:endParaRPr lang="ru-RU" b="1" dirty="0"/>
            </a:p>
          </p:txBody>
        </p:sp>
      </p:grpSp>
      <p:grpSp>
        <p:nvGrpSpPr>
          <p:cNvPr id="10" name="Группа 23"/>
          <p:cNvGrpSpPr/>
          <p:nvPr/>
        </p:nvGrpSpPr>
        <p:grpSpPr>
          <a:xfrm>
            <a:off x="3337488" y="1541253"/>
            <a:ext cx="2789445" cy="1688499"/>
            <a:chOff x="3337488" y="1541253"/>
            <a:chExt cx="2789445" cy="1688499"/>
          </a:xfrm>
        </p:grpSpPr>
        <p:pic>
          <p:nvPicPr>
            <p:cNvPr id="3079" name="Picture 7" descr="G:\9 класс\Открытй урок по ФГ\849c5ebf5d1c8d4b2a43774388cb6057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37488" y="1552755"/>
              <a:ext cx="2789445" cy="1676997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3344174" y="1541253"/>
              <a:ext cx="301686" cy="36933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b="1" dirty="0" smtClean="0"/>
                <a:t>2</a:t>
              </a:r>
              <a:endParaRPr lang="ru-RU" b="1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116129" y="2320506"/>
            <a:ext cx="276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Романовская порода овец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3292416" y="3930770"/>
            <a:ext cx="2932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Брейтовсая</a:t>
            </a:r>
            <a:r>
              <a:rPr lang="ru-RU" dirty="0" smtClean="0"/>
              <a:t> порода свиней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6139133" y="5604295"/>
            <a:ext cx="2818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Ярославская порода коров</a:t>
            </a:r>
          </a:p>
          <a:p>
            <a:r>
              <a:rPr lang="ru-RU" dirty="0" smtClean="0"/>
              <a:t> (молочного направления)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399" y="319172"/>
            <a:ext cx="7660257" cy="66423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 В сентябре в одной из новгородских газет под рубрикой «Будни села» была напечатана такая статья обозревателя И. В. Васильева: «Только что закончилась уборка озимых хлебов. Они в этом году удались как никогда, особенно пшеница, ведь ещё с весны поля были подготовлены под орошение. В передовом молочно-животноводческом хозяйстве «Звезда» надои молока достигли рекордной отметки. А вот урожай основной технической культуры — сахарной свеклы, как и картофеля, в этом году, к сожалению, небольшой».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   За эту публикацию журналист получил выговор от начальства. Объясните почему.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622433" y="0"/>
            <a:ext cx="4071668" cy="6858000"/>
          </a:xfrm>
          <a:prstGeom prst="rect">
            <a:avLst/>
          </a:prstGeom>
        </p:spPr>
        <p:style>
          <a:lnRef idx="2">
            <a:schemeClr val="accent3"/>
          </a:lnRef>
          <a:fillRef idx="1001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G:\9 класс\Открытй урок по ФГ\vGvG9I9kI0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47" y="0"/>
            <a:ext cx="2119660" cy="1412554"/>
          </a:xfrm>
          <a:prstGeom prst="rect">
            <a:avLst/>
          </a:prstGeom>
          <a:noFill/>
        </p:spPr>
      </p:pic>
      <p:pic>
        <p:nvPicPr>
          <p:cNvPr id="4099" name="Picture 3" descr="G:\9 класс\Открытй урок по ФГ\Pshenitsa-1-k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334" y="5440572"/>
            <a:ext cx="2123488" cy="1417428"/>
          </a:xfrm>
          <a:prstGeom prst="rect">
            <a:avLst/>
          </a:prstGeom>
          <a:noFill/>
        </p:spPr>
      </p:pic>
      <p:pic>
        <p:nvPicPr>
          <p:cNvPr id="4100" name="Picture 4" descr="G:\9 класс\Открытй урок по ФГ\apple-tree-1389768_1280.jpg"/>
          <p:cNvPicPr>
            <a:picLocks noChangeAspect="1" noChangeArrowheads="1"/>
          </p:cNvPicPr>
          <p:nvPr/>
        </p:nvPicPr>
        <p:blipFill>
          <a:blip r:embed="rId4" cstate="print"/>
          <a:srcRect t="10676" b="9657"/>
          <a:stretch>
            <a:fillRect/>
          </a:stretch>
        </p:blipFill>
        <p:spPr bwMode="auto">
          <a:xfrm>
            <a:off x="-8584" y="1328434"/>
            <a:ext cx="2122295" cy="1690778"/>
          </a:xfrm>
          <a:prstGeom prst="rect">
            <a:avLst/>
          </a:prstGeom>
          <a:noFill/>
        </p:spPr>
      </p:pic>
      <p:pic>
        <p:nvPicPr>
          <p:cNvPr id="4101" name="Picture 5" descr="G:\9 класс\Открытй урок по ФГ\53f3b95d0bac75b023f364a5f856fff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9879" y="2777705"/>
            <a:ext cx="2140599" cy="1423359"/>
          </a:xfrm>
          <a:prstGeom prst="rect">
            <a:avLst/>
          </a:prstGeom>
          <a:noFill/>
        </p:spPr>
      </p:pic>
      <p:pic>
        <p:nvPicPr>
          <p:cNvPr id="4102" name="Picture 6" descr="G:\9 класс\Открытй урок по ФГ\scale_12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3260" y="5322496"/>
            <a:ext cx="2093344" cy="1570008"/>
          </a:xfrm>
          <a:prstGeom prst="rect">
            <a:avLst/>
          </a:prstGeom>
          <a:noFill/>
        </p:spPr>
      </p:pic>
      <p:pic>
        <p:nvPicPr>
          <p:cNvPr id="4103" name="Picture 7" descr="G:\9 класс\Открытй урок по ФГ\gollandskie-molochnye-korovy-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8583" y="4189329"/>
            <a:ext cx="2122098" cy="1343100"/>
          </a:xfrm>
          <a:prstGeom prst="rect">
            <a:avLst/>
          </a:prstGeom>
          <a:noFill/>
        </p:spPr>
      </p:pic>
      <p:pic>
        <p:nvPicPr>
          <p:cNvPr id="4105" name="Picture 9" descr="G:\9 класс\Открытй урок по ФГ\aaeaaqaaaaaaaaeiaaaajdmyyju4ntgyltiymdctndvlos1hm2jkltk3nme5ytg5mzq3o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56394" y="1520087"/>
            <a:ext cx="2085096" cy="1154101"/>
          </a:xfrm>
          <a:prstGeom prst="rect">
            <a:avLst/>
          </a:prstGeom>
          <a:noFill/>
        </p:spPr>
      </p:pic>
      <p:pic>
        <p:nvPicPr>
          <p:cNvPr id="4106" name="Picture 10" descr="G:\9 класс\Открытй урок по ФГ\parlak-ve-mukemmel-saclar-icin-en-iyi-10-besin-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8600" y="2645355"/>
            <a:ext cx="2106762" cy="1679747"/>
          </a:xfrm>
          <a:prstGeom prst="rect">
            <a:avLst/>
          </a:prstGeom>
          <a:noFill/>
        </p:spPr>
      </p:pic>
      <p:pic>
        <p:nvPicPr>
          <p:cNvPr id="4107" name="Picture 11" descr="G:\9 класс\Открытй урок по ФГ\1614587016_4-p-kolbasa-na-belom-fone-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3263" y="4134107"/>
            <a:ext cx="2095259" cy="1386799"/>
          </a:xfrm>
          <a:prstGeom prst="rect">
            <a:avLst/>
          </a:prstGeom>
          <a:noFill/>
        </p:spPr>
      </p:pic>
      <p:pic>
        <p:nvPicPr>
          <p:cNvPr id="4108" name="Picture 12" descr="G:\9 класс\Открытй урок по ФГ\254d76208a8dfd0ed1052971454f805e.jpg"/>
          <p:cNvPicPr>
            <a:picLocks noChangeAspect="1" noChangeArrowheads="1"/>
          </p:cNvPicPr>
          <p:nvPr/>
        </p:nvPicPr>
        <p:blipFill>
          <a:blip r:embed="rId11" cstate="print"/>
          <a:srcRect l="22287" r="21924"/>
          <a:stretch>
            <a:fillRect/>
          </a:stretch>
        </p:blipFill>
        <p:spPr bwMode="auto">
          <a:xfrm>
            <a:off x="7919031" y="0"/>
            <a:ext cx="831075" cy="1489684"/>
          </a:xfrm>
          <a:prstGeom prst="rect">
            <a:avLst/>
          </a:prstGeom>
          <a:noFill/>
        </p:spPr>
      </p:pic>
      <p:pic>
        <p:nvPicPr>
          <p:cNvPr id="4104" name="Picture 8" descr="G:\9 класс\Открытй урок по ФГ\a3225ac2a2.jpg"/>
          <p:cNvPicPr>
            <a:picLocks noChangeAspect="1" noChangeArrowheads="1"/>
          </p:cNvPicPr>
          <p:nvPr/>
        </p:nvPicPr>
        <p:blipFill>
          <a:blip r:embed="rId12" cstate="print"/>
          <a:srcRect l="24340" t="8543" r="27547" b="3651"/>
          <a:stretch>
            <a:fillRect/>
          </a:stretch>
        </p:blipFill>
        <p:spPr bwMode="auto">
          <a:xfrm>
            <a:off x="7203036" y="0"/>
            <a:ext cx="577968" cy="1586579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441274" y="2570685"/>
            <a:ext cx="438222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промышленность 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2130725" y="2501660"/>
            <a:ext cx="4899803" cy="370936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147977" y="4132050"/>
            <a:ext cx="4848046" cy="638356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4099" idx="3"/>
            <a:endCxn id="4102" idx="1"/>
          </p:cNvCxnSpPr>
          <p:nvPr/>
        </p:nvCxnSpPr>
        <p:spPr>
          <a:xfrm flipV="1">
            <a:off x="2109154" y="6107500"/>
            <a:ext cx="4904106" cy="41786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2139351" y="5037826"/>
            <a:ext cx="4848045" cy="77639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2208362" y="431321"/>
            <a:ext cx="4934310" cy="17254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2130725" y="1328469"/>
            <a:ext cx="5495026" cy="34505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2490941" y="2742773"/>
            <a:ext cx="4306665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Пищевая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промышленность</a:t>
            </a:r>
            <a:endParaRPr lang="ru-RU" sz="4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509</TotalTime>
  <Words>734</Words>
  <Application>Microsoft Office PowerPoint</Application>
  <PresentationFormat>Экран (4:3)</PresentationFormat>
  <Paragraphs>119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О какой культуре идет речь?</vt:lpstr>
      <vt:lpstr>Какая из культур является лишней и почему? Какая отрасль растениеводства занимается выращиванием представленных культур? </vt:lpstr>
      <vt:lpstr>Найди ошибки в тексте:</vt:lpstr>
      <vt:lpstr>Слайд 4</vt:lpstr>
      <vt:lpstr>О каких подотраслях животноводства идет речь?</vt:lpstr>
      <vt:lpstr>Какие сельскохозяйственные культуры и домашние животные не выращиваются  в Ярославской области?</vt:lpstr>
      <vt:lpstr>Какие сельскохозяйственные культуры и домашние животные не выращиваются  в Ярославской области?</vt:lpstr>
      <vt:lpstr>Слайд 8</vt:lpstr>
      <vt:lpstr>Слайд 9</vt:lpstr>
      <vt:lpstr>Пищевая промышленность России</vt:lpstr>
      <vt:lpstr>Работа в группах</vt:lpstr>
      <vt:lpstr>Факторы размещения предприятий пищевой промышленности</vt:lpstr>
      <vt:lpstr>География пищевой промышленности</vt:lpstr>
      <vt:lpstr>Вывод</vt:lpstr>
      <vt:lpstr>По набору продуктов питания определите, какому субъекту РФ принадлежит этот набор</vt:lpstr>
      <vt:lpstr>По набору продуктов питания определите, какому субъекту РФ принадлежит этот набор</vt:lpstr>
      <vt:lpstr>Домашнее задание 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Елена</cp:lastModifiedBy>
  <cp:revision>75</cp:revision>
  <cp:lastPrinted>2021-12-08T15:23:56Z</cp:lastPrinted>
  <dcterms:created xsi:type="dcterms:W3CDTF">2018-09-04T12:10:47Z</dcterms:created>
  <dcterms:modified xsi:type="dcterms:W3CDTF">2025-04-03T16:54:43Z</dcterms:modified>
</cp:coreProperties>
</file>