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6" r:id="rId3"/>
    <p:sldId id="258" r:id="rId4"/>
    <p:sldId id="257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006600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56683979557826913"/>
                  <c:y val="5.4703851868655055E-2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женщины
54%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58726001263730931"/>
                  <c:y val="-0.17492299428872926"/>
                </c:manualLayout>
              </c:layout>
              <c:tx>
                <c:rich>
                  <a:bodyPr/>
                  <a:lstStyle/>
                  <a:p>
                    <a:r>
                      <a:rPr lang="ru-RU" sz="2000" dirty="0"/>
                      <a:t>мужчины 
46%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2"/>
                <c:pt idx="0">
                  <c:v> мужское население</c:v>
                </c:pt>
                <c:pt idx="1">
                  <c:v>женское население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0.46</c:v>
                </c:pt>
                <c:pt idx="1">
                  <c:v>0.54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34"/>
    </mc:Choice>
    <mc:Fallback>
      <c:style val="34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3997552028881914E-2"/>
          <c:y val="9.2911395077991649E-2"/>
          <c:w val="0.84104938271604934"/>
          <c:h val="0.8132675852630698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8297331872906811"/>
                  <c:y val="-2.850190776147865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2.2717872071546616E-2"/>
                  <c:y val="-6.874780019191496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5039811578390624"/>
                  <c:y val="8.622225055754713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8.9197591530665657E-2"/>
                  <c:y val="7.7358144249183389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 образ  жизни</c:v>
                </c:pt>
                <c:pt idx="1">
                  <c:v>наследственность</c:v>
                </c:pt>
                <c:pt idx="2">
                  <c:v>экология</c:v>
                </c:pt>
                <c:pt idx="3">
                  <c:v>состояние здравоохранения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</c:v>
                </c:pt>
                <c:pt idx="1">
                  <c:v>0.2</c:v>
                </c:pt>
                <c:pt idx="2">
                  <c:v>0.2</c:v>
                </c:pt>
                <c:pt idx="3">
                  <c:v>0.1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0B0F-251F-4FCA-9579-F49E05D2C029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1B696-7FB5-4B7B-B2B0-96BDCC5FB8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14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1B696-7FB5-4B7B-B2B0-96BDCC5FB82F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7846640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Справка: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b="1" i="1" dirty="0" smtClean="0"/>
              <a:t>Промоакция</a:t>
            </a:r>
            <a:r>
              <a:rPr lang="ru-RU" i="1" dirty="0" smtClean="0"/>
              <a:t> </a:t>
            </a:r>
            <a:r>
              <a:rPr lang="ru-RU" i="1" dirty="0"/>
              <a:t>(промышленная акция) – это совокупность действий, которые направлены на продвижение продукта и воздействуют на потенциального покупателя</a:t>
            </a:r>
            <a:r>
              <a:rPr lang="ru-RU" i="1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50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семинар учителей географии  на базе гимназии № 3 27.03.2013\фото для през\map.gif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5" y="1150723"/>
            <a:ext cx="9134028" cy="5167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4" name="Овал 3"/>
          <p:cNvSpPr/>
          <p:nvPr/>
        </p:nvSpPr>
        <p:spPr>
          <a:xfrm>
            <a:off x="2123728" y="1124744"/>
            <a:ext cx="5688632" cy="2736304"/>
          </a:xfrm>
          <a:prstGeom prst="ellipse">
            <a:avLst/>
          </a:prstGeom>
          <a:solidFill>
            <a:schemeClr val="tx2">
              <a:alpha val="3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755577" y="1834131"/>
            <a:ext cx="1368152" cy="1800200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29820" y="5157192"/>
            <a:ext cx="576064" cy="463988"/>
          </a:xfrm>
          <a:prstGeom prst="ellipse">
            <a:avLst/>
          </a:prstGeom>
          <a:solidFill>
            <a:schemeClr val="tx2">
              <a:alpha val="36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29820" y="5805264"/>
            <a:ext cx="532133" cy="432048"/>
          </a:xfrm>
          <a:prstGeom prst="ellipse">
            <a:avLst/>
          </a:prstGeom>
          <a:solidFill>
            <a:srgbClr val="FF0000">
              <a:alpha val="3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83568" y="5085184"/>
            <a:ext cx="21291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р</a:t>
            </a:r>
            <a:r>
              <a:rPr lang="ru-RU" sz="1400" dirty="0" smtClean="0"/>
              <a:t>айоны нового освоения</a:t>
            </a:r>
          </a:p>
          <a:p>
            <a:r>
              <a:rPr lang="ru-RU" sz="1400" dirty="0" smtClean="0"/>
              <a:t>(требуется мужской труд)</a:t>
            </a:r>
            <a:endParaRPr lang="ru-RU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83568" y="5733256"/>
            <a:ext cx="25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err="1" smtClean="0"/>
              <a:t>старопромышленные</a:t>
            </a:r>
            <a:r>
              <a:rPr lang="ru-RU" sz="1400" dirty="0" smtClean="0"/>
              <a:t> районы</a:t>
            </a:r>
          </a:p>
          <a:p>
            <a:r>
              <a:rPr lang="ru-RU" sz="1400" dirty="0" smtClean="0"/>
              <a:t> (требуется женский труд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051" name="Picture 3" descr="F:\семинар учителей географии  на базе гимназии № 3 27.03.2013\фото для през\tekstilnaya-promyshlennost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358956" cy="995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:\семинар учителей географии  на базе гимназии № 3 27.03.2013\фото для през\2dd91a79548e24ed8a0ac24e48fe3e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3553" y="188640"/>
            <a:ext cx="1152128" cy="1756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Управляющая кнопка: назад 10">
            <a:hlinkClick r:id="rId6" action="ppaction://hlinksldjump" highlightClick="1"/>
          </p:cNvPr>
          <p:cNvSpPr/>
          <p:nvPr/>
        </p:nvSpPr>
        <p:spPr>
          <a:xfrm>
            <a:off x="0" y="31591"/>
            <a:ext cx="521208" cy="36004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03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31224" cy="85010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Возрастной состав населения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00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ru-RU" sz="3600" dirty="0" smtClean="0">
                <a:latin typeface="Arial Narrow" pitchFamily="34" charset="0"/>
              </a:rPr>
              <a:t>3 возрастные группы:</a:t>
            </a:r>
            <a:endParaRPr lang="ru-RU" sz="2800" dirty="0" smtClean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ru-RU" sz="2800" dirty="0" smtClean="0">
                <a:latin typeface="Arial Narrow" pitchFamily="34" charset="0"/>
              </a:rPr>
              <a:t>1 группа – дети и подростки (до 16 лет)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Arial Narrow" pitchFamily="34" charset="0"/>
              </a:rPr>
              <a:t>2 группа – взрослое население </a:t>
            </a:r>
            <a:r>
              <a:rPr lang="ru-RU" sz="2800" dirty="0">
                <a:latin typeface="Arial Narrow" pitchFamily="34" charset="0"/>
              </a:rPr>
              <a:t>(</a:t>
            </a:r>
            <a:r>
              <a:rPr lang="ru-RU" sz="2800" dirty="0" smtClean="0">
                <a:latin typeface="Arial Narrow" pitchFamily="34" charset="0"/>
              </a:rPr>
              <a:t>16- 55(60) лет)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800" dirty="0">
              <a:latin typeface="Arial Narrow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dirty="0" smtClean="0">
                <a:latin typeface="Arial Narrow" pitchFamily="34" charset="0"/>
              </a:rPr>
              <a:t>3 группа – пожилое население (старше 55 (60) лет)</a:t>
            </a:r>
            <a:endParaRPr lang="ru-RU" sz="2800" dirty="0">
              <a:latin typeface="Arial Narrow" pitchFamily="34" charset="0"/>
            </a:endParaRPr>
          </a:p>
        </p:txBody>
      </p:sp>
      <p:pic>
        <p:nvPicPr>
          <p:cNvPr id="3075" name="Picture 3" descr="F:\семинар учителей географии  на базе гимназии № 3 27.03.2013\фото для през\1233231171_det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361" y="1988840"/>
            <a:ext cx="1515506" cy="125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семинар учителей географии  на базе гимназии № 3 27.03.2013\фото для през\p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478" y="3356992"/>
            <a:ext cx="1967429" cy="125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F:\семинар учителей географии  на базе гимназии № 3 27.03.2013\фото для през\d3e24f1281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459" y="1844824"/>
            <a:ext cx="1728192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:\семинар учителей географии  на базе гимназии № 3 27.03.2013\фото для през\mw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7494693" y="4725144"/>
            <a:ext cx="1236875" cy="181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355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85800"/>
            <a:ext cx="8229600" cy="1143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smtClean="0"/>
              <a:t>Возрастной состав населения России и мира</a:t>
            </a:r>
            <a:endParaRPr lang="ru-RU" sz="3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593431"/>
              </p:ext>
            </p:extLst>
          </p:nvPr>
        </p:nvGraphicFramePr>
        <p:xfrm>
          <a:off x="1547663" y="2420888"/>
          <a:ext cx="7488833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59412"/>
                <a:gridCol w="2232909"/>
                <a:gridCol w="2496512"/>
              </a:tblGrid>
              <a:tr h="108738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Возрастные категории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 dirty="0">
                          <a:effectLst/>
                        </a:rPr>
                        <a:t>мир</a:t>
                      </a:r>
                      <a:endParaRPr lang="ru-RU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400">
                          <a:effectLst/>
                        </a:rPr>
                        <a:t>Россия</a:t>
                      </a:r>
                      <a:endParaRPr lang="ru-RU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Дети и подростки –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до </a:t>
                      </a:r>
                      <a:r>
                        <a:rPr lang="ru-RU" sz="1800" dirty="0">
                          <a:effectLst/>
                        </a:rPr>
                        <a:t>16 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30%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22%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00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Взрослое население – </a:t>
                      </a:r>
                      <a:endParaRPr lang="ru-RU" sz="18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16- 55 (60)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>
                          <a:effectLst/>
                        </a:rPr>
                        <a:t>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60%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57%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271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effectLst/>
                        </a:rPr>
                        <a:t>Пожилое население – старше </a:t>
                      </a:r>
                      <a:r>
                        <a:rPr lang="ru-RU" sz="1800" dirty="0" smtClean="0">
                          <a:effectLst/>
                        </a:rPr>
                        <a:t>55 (60)</a:t>
                      </a:r>
                      <a:r>
                        <a:rPr lang="ru-RU" sz="1800" baseline="0" dirty="0" smtClean="0">
                          <a:effectLst/>
                        </a:rPr>
                        <a:t> </a:t>
                      </a:r>
                      <a:r>
                        <a:rPr lang="ru-RU" sz="1800" dirty="0" smtClean="0">
                          <a:effectLst/>
                        </a:rPr>
                        <a:t>лет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10%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2800" dirty="0">
                          <a:effectLst/>
                        </a:rPr>
                        <a:t>21%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3" descr="F:\семинар учителей географии  на базе гимназии № 3 27.03.2013\фото для през\1233231171_det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29000"/>
            <a:ext cx="1152128" cy="9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:\семинар учителей географии  на базе гимназии № 3 27.03.2013\фото для през\par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228" y="4365104"/>
            <a:ext cx="1403436" cy="89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F:\семинар учителей географии  на базе гимназии № 3 27.03.2013\фото для през\mw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69"/>
          <a:stretch/>
        </p:blipFill>
        <p:spPr bwMode="auto">
          <a:xfrm>
            <a:off x="611560" y="5229200"/>
            <a:ext cx="936104" cy="137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432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46646"/>
            <a:ext cx="7643192" cy="77809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«Старение» населения России</a:t>
            </a:r>
            <a:endParaRPr lang="ru-RU" sz="3600" dirty="0"/>
          </a:p>
        </p:txBody>
      </p:sp>
      <p:pic>
        <p:nvPicPr>
          <p:cNvPr id="2050" name="Picture 2" descr="F:\семинар учителей географии  на базе гимназии № 3 27.03.2013\фото для през\map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72816"/>
            <a:ext cx="8738077" cy="47525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</p:pic>
      <p:sp>
        <p:nvSpPr>
          <p:cNvPr id="3" name="Овал 2"/>
          <p:cNvSpPr/>
          <p:nvPr/>
        </p:nvSpPr>
        <p:spPr>
          <a:xfrm>
            <a:off x="6588224" y="1866528"/>
            <a:ext cx="2088232" cy="4586808"/>
          </a:xfrm>
          <a:prstGeom prst="ellipse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827584" y="2348880"/>
            <a:ext cx="1512168" cy="1512168"/>
          </a:xfrm>
          <a:prstGeom prst="ellipse">
            <a:avLst/>
          </a:prstGeom>
          <a:solidFill>
            <a:schemeClr val="accent6">
              <a:lumMod val="75000"/>
              <a:alpha val="41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50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Половозрастные пирамиды</a:t>
            </a:r>
            <a:endParaRPr lang="ru-RU" dirty="0"/>
          </a:p>
        </p:txBody>
      </p:sp>
      <p:pic>
        <p:nvPicPr>
          <p:cNvPr id="5122" name="Picture 2" descr="C:\Documents and Settings\NoName\Мои документы\Мои результаты сканировани\2013-03 (мар)\сканирование00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647" b="12295"/>
          <a:stretch/>
        </p:blipFill>
        <p:spPr bwMode="auto">
          <a:xfrm rot="10800000">
            <a:off x="539550" y="1916830"/>
            <a:ext cx="8028781" cy="424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490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4186674"/>
              </p:ext>
            </p:extLst>
          </p:nvPr>
        </p:nvGraphicFramePr>
        <p:xfrm>
          <a:off x="179512" y="260647"/>
          <a:ext cx="8784976" cy="34807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48472"/>
                <a:gridCol w="1440160"/>
                <a:gridCol w="1512168"/>
                <a:gridCol w="1584176"/>
              </a:tblGrid>
              <a:tr h="6624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Показатели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Ивановская область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Рязанская область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Чеченская республика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896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Число женщин на 1000 мужчин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Доля (%) детей и подростков в общей численности населения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037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 (%) взрослого населения (в возрасте от 15 до 55(60)лет) в общей численности населения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624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Доля(%) пожилого  населения старше 55(60) лет в общей численности населения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80207" y="9807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1230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809863" y="15290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15,7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839518" y="224558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59,2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22127" y="3144094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25,1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227359" y="9807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1189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227359" y="152902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15,8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300192" y="22768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57,9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262977" y="3127779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26,3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7776954" y="98072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1072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776954" y="1567673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35,1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7806609" y="227687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56,7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7806609" y="313167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8,2</a:t>
            </a:r>
            <a:endParaRPr lang="ru-RU" dirty="0"/>
          </a:p>
        </p:txBody>
      </p:sp>
      <p:pic>
        <p:nvPicPr>
          <p:cNvPr id="17" name="Picture 2" descr="F:\семинар учителей географии  на базе гимназии № 3 27.03.2013\фото для през\400043_parizh_yejfeleva-bashnya_osen_listya_reka_2560x1600_(www.GdeFon.ru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82" y="4355503"/>
            <a:ext cx="2808312" cy="1809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179512" y="4545124"/>
            <a:ext cx="3986151" cy="954107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«Собери подруг в Париж»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9" name="Picture 3" descr="F:\семинар учителей географии  на базе гимназии № 3 27.03.2013\фото для през\0.89704147209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0"/>
          <a:stretch/>
        </p:blipFill>
        <p:spPr bwMode="auto">
          <a:xfrm>
            <a:off x="3898050" y="4742165"/>
            <a:ext cx="2231231" cy="15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395494" y="6351152"/>
            <a:ext cx="3201413" cy="4825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53908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«Разгадай тайны пиратских кладов»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00192" y="4161870"/>
            <a:ext cx="2953524" cy="1931426"/>
            <a:chOff x="5624759" y="2956527"/>
            <a:chExt cx="3639849" cy="2287189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5796136" y="2956527"/>
              <a:ext cx="3261911" cy="2287189"/>
              <a:chOff x="5796136" y="2956527"/>
              <a:chExt cx="3261911" cy="2287189"/>
            </a:xfrm>
          </p:grpSpPr>
          <p:pic>
            <p:nvPicPr>
              <p:cNvPr id="24" name="Picture 5" descr="F:\семинар учителей географии  на базе гимназии № 3 27.03.2013\фото для през\images (3)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2976" y="2956527"/>
                <a:ext cx="2105071" cy="1400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4" descr="F:\семинар учителей географии  на базе гимназии № 3 27.03.2013\фото для през\images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4025314"/>
                <a:ext cx="2376264" cy="1218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3" name="Прямоугольник 22"/>
            <p:cNvSpPr/>
            <p:nvPr/>
          </p:nvSpPr>
          <p:spPr>
            <a:xfrm>
              <a:off x="5624759" y="3929569"/>
              <a:ext cx="3639849" cy="54670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«Дневные скидки»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cxnSp>
        <p:nvCxnSpPr>
          <p:cNvPr id="27" name="Прямая соединительная линия 26"/>
          <p:cNvCxnSpPr/>
          <p:nvPr/>
        </p:nvCxnSpPr>
        <p:spPr>
          <a:xfrm flipH="1">
            <a:off x="2172587" y="3717032"/>
            <a:ext cx="2841079" cy="638471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endCxn id="19" idx="0"/>
          </p:cNvCxnSpPr>
          <p:nvPr/>
        </p:nvCxnSpPr>
        <p:spPr>
          <a:xfrm flipH="1">
            <a:off x="5013666" y="3717032"/>
            <a:ext cx="3089659" cy="1025133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6596907" y="3717032"/>
            <a:ext cx="781055" cy="130514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Управляющая кнопка: назад 1">
            <a:hlinkClick r:id="rId6" action="ppaction://hlinksldjump" highlightClick="1"/>
          </p:cNvPr>
          <p:cNvSpPr/>
          <p:nvPr/>
        </p:nvSpPr>
        <p:spPr>
          <a:xfrm>
            <a:off x="263146" y="332656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2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8" grpId="0"/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§ 49-50 изучить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Выполнить задание 4 на опорном листе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Творческое задание: </a:t>
            </a:r>
            <a:r>
              <a:rPr lang="ru-RU" i="1" dirty="0" smtClean="0"/>
              <a:t>предложите варианты, как можно заинтересовать население в стране к ведению здорового образа жизни?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167031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789802" y="1916832"/>
            <a:ext cx="3492388" cy="504056"/>
          </a:xfr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Промоакции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750309" y="777878"/>
            <a:ext cx="3307738" cy="4740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Рязанская область</a:t>
            </a:r>
            <a:endParaRPr lang="ru-RU" sz="2800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2856123" y="188640"/>
            <a:ext cx="3829033" cy="4740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800" dirty="0" smtClean="0"/>
              <a:t>Ивановская область</a:t>
            </a:r>
            <a:endParaRPr lang="ru-RU" sz="2800" dirty="0"/>
          </a:p>
        </p:txBody>
      </p:sp>
      <p:sp>
        <p:nvSpPr>
          <p:cNvPr id="11" name="Текст 8"/>
          <p:cNvSpPr txBox="1">
            <a:spLocks/>
          </p:cNvSpPr>
          <p:nvPr/>
        </p:nvSpPr>
        <p:spPr>
          <a:xfrm>
            <a:off x="179513" y="836712"/>
            <a:ext cx="3888432" cy="47406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dirty="0" smtClean="0"/>
              <a:t>Чеченская республика</a:t>
            </a:r>
            <a:endParaRPr lang="ru-RU" sz="2800" dirty="0"/>
          </a:p>
        </p:txBody>
      </p:sp>
      <p:pic>
        <p:nvPicPr>
          <p:cNvPr id="1026" name="Picture 2" descr="F:\семинар учителей географии  на базе гимназии № 3 27.03.2013\фото для през\400043_parizh_yejfeleva-bashnya_osen_listya_reka_2560x1600_(www.GdeFon.ru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3167390"/>
            <a:ext cx="3128623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5496" y="5171708"/>
            <a:ext cx="324036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В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акции разыгрываются 3 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поездки</a:t>
            </a:r>
          </a:p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в Париж и 500 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флаконов</a:t>
            </a:r>
          </a:p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французских духов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.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Для 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участия</a:t>
            </a:r>
          </a:p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необходимо собрать 4 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упаковки</a:t>
            </a:r>
          </a:p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от шоколада и выслать их по адресу</a:t>
            </a:r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,</a:t>
            </a:r>
          </a:p>
          <a:p>
            <a:pPr algn="ctr"/>
            <a:r>
              <a:rPr lang="ru-RU" sz="1600" dirty="0" smtClean="0">
                <a:latin typeface="Arial Narrow" pitchFamily="34" charset="0"/>
                <a:ea typeface="Anonymous Clippings" pitchFamily="2" charset="0"/>
              </a:rPr>
              <a:t> </a:t>
            </a:r>
            <a:r>
              <a:rPr lang="ru-RU" sz="1600" dirty="0">
                <a:latin typeface="Arial Narrow" pitchFamily="34" charset="0"/>
                <a:ea typeface="Anonymous Clippings" pitchFamily="2" charset="0"/>
              </a:rPr>
              <a:t>указанному на упаковке.</a:t>
            </a:r>
            <a:endParaRPr lang="ru-RU" dirty="0">
              <a:latin typeface="Arial Narrow" pitchFamily="34" charset="0"/>
              <a:ea typeface="Anonymous Clippings" pitchFamily="2" charset="0"/>
            </a:endParaRPr>
          </a:p>
        </p:txBody>
      </p:sp>
      <p:pic>
        <p:nvPicPr>
          <p:cNvPr id="1027" name="Picture 3" descr="F:\семинар учителей географии  на базе гимназии № 3 27.03.2013\фото для през\0.897041472096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50"/>
          <a:stretch/>
        </p:blipFill>
        <p:spPr bwMode="auto">
          <a:xfrm>
            <a:off x="3440159" y="3148275"/>
            <a:ext cx="2231231" cy="157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-350255" y="3501008"/>
            <a:ext cx="4274183" cy="523220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«Собери подруг в Париж»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19872" y="4725144"/>
            <a:ext cx="2232248" cy="212365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latin typeface="Arial Narrow" pitchFamily="34" charset="0"/>
              </a:rPr>
              <a:t>В </a:t>
            </a:r>
            <a:r>
              <a:rPr lang="ru-RU" sz="1600" dirty="0">
                <a:latin typeface="Arial Narrow" pitchFamily="34" charset="0"/>
              </a:rPr>
              <a:t>акции разыгрывается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500 </a:t>
            </a:r>
            <a:r>
              <a:rPr lang="ru-RU" sz="1600" dirty="0">
                <a:latin typeface="Arial Narrow" pitchFamily="34" charset="0"/>
              </a:rPr>
              <a:t>МР3-плееров и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50 </a:t>
            </a:r>
            <a:r>
              <a:rPr lang="ru-RU" sz="1600" dirty="0">
                <a:latin typeface="Arial Narrow" pitchFamily="34" charset="0"/>
              </a:rPr>
              <a:t>игровых приставок.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Для </a:t>
            </a:r>
            <a:r>
              <a:rPr lang="ru-RU" sz="1600" dirty="0">
                <a:latin typeface="Arial Narrow" pitchFamily="34" charset="0"/>
              </a:rPr>
              <a:t>участия в акции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необходимо </a:t>
            </a:r>
            <a:r>
              <a:rPr lang="ru-RU" sz="1600" dirty="0">
                <a:latin typeface="Arial Narrow" pitchFamily="34" charset="0"/>
              </a:rPr>
              <a:t>отправить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фрагмент </a:t>
            </a:r>
            <a:r>
              <a:rPr lang="ru-RU" sz="1600" dirty="0">
                <a:latin typeface="Arial Narrow" pitchFamily="34" charset="0"/>
              </a:rPr>
              <a:t>от упаковки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детского </a:t>
            </a:r>
            <a:r>
              <a:rPr lang="ru-RU" sz="1600" dirty="0">
                <a:latin typeface="Arial Narrow" pitchFamily="34" charset="0"/>
              </a:rPr>
              <a:t>йогурта по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указанному </a:t>
            </a:r>
            <a:r>
              <a:rPr lang="ru-RU" sz="1600" dirty="0">
                <a:latin typeface="Arial Narrow" pitchFamily="34" charset="0"/>
              </a:rPr>
              <a:t>адресу.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2856123" y="2730459"/>
            <a:ext cx="3588085" cy="48251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>
                <a:gd name="adj" fmla="val 53908"/>
              </a:avLst>
            </a:prstTxWarp>
            <a:spAutoFit/>
          </a:bodyPr>
          <a:lstStyle/>
          <a:p>
            <a:pPr algn="ctr"/>
            <a:r>
              <a:rPr lang="ru-RU" sz="2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Narrow" pitchFamily="34" charset="0"/>
              </a:rPr>
              <a:t>«Разгадай тайны пиратских кладов»</a:t>
            </a:r>
            <a:endParaRPr lang="ru-RU" sz="2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96136" y="5243716"/>
            <a:ext cx="3275383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latin typeface="Arial Narrow" pitchFamily="34" charset="0"/>
              </a:rPr>
              <a:t>В</a:t>
            </a:r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акции участвует </a:t>
            </a:r>
            <a:r>
              <a:rPr lang="ru-RU" sz="1600" dirty="0" smtClean="0">
                <a:latin typeface="Arial Narrow" pitchFamily="34" charset="0"/>
              </a:rPr>
              <a:t>весь ассортимент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молочной </a:t>
            </a:r>
            <a:r>
              <a:rPr lang="ru-RU" sz="1600" dirty="0" smtClean="0">
                <a:latin typeface="Arial Narrow" pitchFamily="34" charset="0"/>
              </a:rPr>
              <a:t>и хлебобулочной продукции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компании, </a:t>
            </a:r>
            <a:r>
              <a:rPr lang="ru-RU" sz="1600" dirty="0" smtClean="0">
                <a:latin typeface="Arial Narrow" pitchFamily="34" charset="0"/>
              </a:rPr>
              <a:t>предоставляются скидки</a:t>
            </a:r>
          </a:p>
          <a:p>
            <a:pPr algn="ctr"/>
            <a:r>
              <a:rPr lang="ru-RU" sz="1600" dirty="0" smtClean="0">
                <a:latin typeface="Arial Narrow" pitchFamily="34" charset="0"/>
              </a:rPr>
              <a:t> </a:t>
            </a:r>
            <a:r>
              <a:rPr lang="ru-RU" sz="1600" dirty="0">
                <a:latin typeface="Arial Narrow" pitchFamily="34" charset="0"/>
              </a:rPr>
              <a:t>от 10%  до 15%. </a:t>
            </a:r>
            <a:r>
              <a:rPr lang="ru-RU" sz="1600" dirty="0" smtClean="0">
                <a:latin typeface="Arial Narrow" pitchFamily="34" charset="0"/>
              </a:rPr>
              <a:t>Акция </a:t>
            </a:r>
            <a:r>
              <a:rPr lang="ru-RU" sz="1600" dirty="0">
                <a:latin typeface="Arial Narrow" pitchFamily="34" charset="0"/>
              </a:rPr>
              <a:t>проводится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для пенсионеров </a:t>
            </a:r>
            <a:r>
              <a:rPr lang="ru-RU" sz="1600" dirty="0">
                <a:latin typeface="Arial Narrow" pitchFamily="34" charset="0"/>
              </a:rPr>
              <a:t>и действует с </a:t>
            </a:r>
            <a:endParaRPr lang="ru-RU" sz="1600" dirty="0" smtClean="0">
              <a:latin typeface="Arial Narrow" pitchFamily="34" charset="0"/>
            </a:endParaRPr>
          </a:p>
          <a:p>
            <a:pPr algn="ctr"/>
            <a:r>
              <a:rPr lang="ru-RU" sz="1600" dirty="0" smtClean="0">
                <a:latin typeface="Arial Narrow" pitchFamily="34" charset="0"/>
              </a:rPr>
              <a:t>11-00 </a:t>
            </a:r>
            <a:r>
              <a:rPr lang="ru-RU" sz="1600" dirty="0">
                <a:latin typeface="Arial Narrow" pitchFamily="34" charset="0"/>
              </a:rPr>
              <a:t>до 17-00.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5796136" y="2956527"/>
            <a:ext cx="3372912" cy="2287189"/>
            <a:chOff x="5796136" y="2956527"/>
            <a:chExt cx="3372912" cy="2287189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5796136" y="2956527"/>
              <a:ext cx="3261911" cy="2287189"/>
              <a:chOff x="5796136" y="2956527"/>
              <a:chExt cx="3261911" cy="2287189"/>
            </a:xfrm>
          </p:grpSpPr>
          <p:pic>
            <p:nvPicPr>
              <p:cNvPr id="1029" name="Picture 5" descr="F:\семинар учителей географии  на базе гимназии № 3 27.03.2013\фото для през\images (3)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52976" y="2956527"/>
                <a:ext cx="2105071" cy="14008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28" name="Picture 4" descr="F:\семинар учителей географии  на базе гимназии № 3 27.03.2013\фото для през\images (4).jp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6136" y="4025314"/>
                <a:ext cx="2376264" cy="12184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9" name="Прямоугольник 18"/>
            <p:cNvSpPr/>
            <p:nvPr/>
          </p:nvSpPr>
          <p:spPr>
            <a:xfrm>
              <a:off x="5868144" y="3913892"/>
              <a:ext cx="3300904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ru-RU" sz="28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«Дневные скидки»</a:t>
              </a:r>
              <a:endPara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59568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75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75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75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 animBg="1"/>
      <p:bldP spid="9" grpId="0" build="p" animBg="1"/>
      <p:bldP spid="11" grpId="0" animBg="1"/>
      <p:bldP spid="12" grpId="0" animBg="1"/>
      <p:bldP spid="13" grpId="0"/>
      <p:bldP spid="14" grpId="0" animBg="1"/>
      <p:bldP spid="16" grpId="0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36904" cy="2592288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dirty="0" smtClean="0"/>
              <a:t>Тема урока </a:t>
            </a:r>
            <a:br>
              <a:rPr lang="ru-RU" dirty="0" smtClean="0"/>
            </a:br>
            <a:r>
              <a:rPr lang="ru-RU" dirty="0" smtClean="0"/>
              <a:t>«Половой и возрастной состав населения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373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40768"/>
            <a:ext cx="8568952" cy="396044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</a:rPr>
              <a:t>Задачи урока</a:t>
            </a:r>
            <a:r>
              <a:rPr lang="ru-RU" sz="4000" dirty="0" smtClean="0">
                <a:solidFill>
                  <a:schemeClr val="tx1"/>
                </a:solidFill>
              </a:rPr>
              <a:t>: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4000" dirty="0">
                <a:solidFill>
                  <a:schemeClr val="tx1"/>
                </a:solidFill>
              </a:rPr>
              <a:t> </a:t>
            </a:r>
            <a:endParaRPr lang="ru-RU" sz="4000" dirty="0" smtClean="0">
              <a:solidFill>
                <a:schemeClr val="tx1"/>
              </a:solidFill>
            </a:endParaRPr>
          </a:p>
        </p:txBody>
      </p:sp>
      <p:sp>
        <p:nvSpPr>
          <p:cNvPr id="5" name="Управляющая кнопка: далее 4">
            <a:hlinkClick r:id="rId2" action="ppaction://hlinksldjump" highlightClick="1"/>
          </p:cNvPr>
          <p:cNvSpPr/>
          <p:nvPr/>
        </p:nvSpPr>
        <p:spPr>
          <a:xfrm>
            <a:off x="8215338" y="214290"/>
            <a:ext cx="714380" cy="642918"/>
          </a:xfrm>
          <a:prstGeom prst="actionButtonForwardNex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62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624736" cy="11430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63300"/>
                </a:solidFill>
              </a:rPr>
              <a:t>В среднем по миру </a:t>
            </a:r>
            <a:br>
              <a:rPr lang="ru-RU" dirty="0" smtClean="0">
                <a:solidFill>
                  <a:srgbClr val="663300"/>
                </a:solidFill>
              </a:rPr>
            </a:br>
            <a:r>
              <a:rPr lang="ru-RU" dirty="0" smtClean="0">
                <a:solidFill>
                  <a:srgbClr val="663300"/>
                </a:solidFill>
              </a:rPr>
              <a:t>мужчин &gt; женщин</a:t>
            </a:r>
            <a:endParaRPr lang="ru-RU" dirty="0">
              <a:solidFill>
                <a:srgbClr val="663300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4040188" cy="2304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Страны, где </a:t>
            </a:r>
          </a:p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женщин &gt; мужчин</a:t>
            </a:r>
          </a:p>
          <a:p>
            <a:pPr algn="ctr"/>
            <a:r>
              <a:rPr lang="ru-RU" sz="2800" b="0" dirty="0" smtClean="0">
                <a:solidFill>
                  <a:srgbClr val="663300"/>
                </a:solidFill>
              </a:rPr>
              <a:t>(например: страны Европы)</a:t>
            </a:r>
          </a:p>
        </p:txBody>
      </p:sp>
      <p:sp>
        <p:nvSpPr>
          <p:cNvPr id="9" name="Текст 4"/>
          <p:cNvSpPr>
            <a:spLocks noGrp="1"/>
          </p:cNvSpPr>
          <p:nvPr>
            <p:ph type="body" idx="1"/>
          </p:nvPr>
        </p:nvSpPr>
        <p:spPr>
          <a:xfrm>
            <a:off x="4572000" y="2276872"/>
            <a:ext cx="4040188" cy="230425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Страны, где </a:t>
            </a:r>
          </a:p>
          <a:p>
            <a:pPr algn="ctr"/>
            <a:r>
              <a:rPr lang="ru-RU" sz="3200" dirty="0" smtClean="0">
                <a:solidFill>
                  <a:srgbClr val="663300"/>
                </a:solidFill>
              </a:rPr>
              <a:t>мужчин &gt; </a:t>
            </a:r>
            <a:r>
              <a:rPr lang="ru-RU" sz="3200" dirty="0">
                <a:solidFill>
                  <a:srgbClr val="663300"/>
                </a:solidFill>
              </a:rPr>
              <a:t>женщин </a:t>
            </a:r>
            <a:r>
              <a:rPr lang="ru-RU" sz="2800" b="0" dirty="0" smtClean="0">
                <a:solidFill>
                  <a:srgbClr val="663300"/>
                </a:solidFill>
              </a:rPr>
              <a:t>(например: мусульманские страны Азии)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flipH="1">
            <a:off x="2627784" y="1772816"/>
            <a:ext cx="1080120" cy="43204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148064" y="1772816"/>
            <a:ext cx="1080120" cy="432048"/>
          </a:xfrm>
          <a:prstGeom prst="line">
            <a:avLst/>
          </a:prstGeom>
          <a:ln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95295" y="5636244"/>
            <a:ext cx="7584127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i="1" dirty="0" smtClean="0"/>
              <a:t>К какой группе стран относится Россия?</a:t>
            </a:r>
            <a:endParaRPr lang="ru-RU" sz="3200" i="1" dirty="0"/>
          </a:p>
        </p:txBody>
      </p:sp>
    </p:spTree>
    <p:extLst>
      <p:ext uri="{BB962C8B-B14F-4D97-AF65-F5344CB8AC3E}">
        <p14:creationId xmlns:p14="http://schemas.microsoft.com/office/powerpoint/2010/main" val="45490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9" grpId="0" build="p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Соотношение мужского и женского населения по России (2010 г.)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274520"/>
              </p:ext>
            </p:extLst>
          </p:nvPr>
        </p:nvGraphicFramePr>
        <p:xfrm>
          <a:off x="1259632" y="1556792"/>
          <a:ext cx="6624736" cy="3517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971600" y="4922004"/>
            <a:ext cx="3045001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76,2 млн. женщин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5652120" y="4941168"/>
            <a:ext cx="2898037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/>
              <a:t>65,6 млн. мужчин</a:t>
            </a:r>
            <a:endParaRPr lang="ru-RU" sz="2800" dirty="0"/>
          </a:p>
        </p:txBody>
      </p:sp>
      <p:sp>
        <p:nvSpPr>
          <p:cNvPr id="7" name="Минус 6"/>
          <p:cNvSpPr/>
          <p:nvPr/>
        </p:nvSpPr>
        <p:spPr>
          <a:xfrm>
            <a:off x="4572000" y="4878742"/>
            <a:ext cx="914400" cy="648072"/>
          </a:xfrm>
          <a:prstGeom prst="mathMinu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 7"/>
          <p:cNvSpPr/>
          <p:nvPr/>
        </p:nvSpPr>
        <p:spPr>
          <a:xfrm>
            <a:off x="1403648" y="5706927"/>
            <a:ext cx="914400" cy="746409"/>
          </a:xfrm>
          <a:prstGeom prst="mathEqua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86737" y="5787743"/>
            <a:ext cx="619932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b="1" dirty="0" smtClean="0"/>
              <a:t>10,6</a:t>
            </a:r>
            <a:r>
              <a:rPr lang="ru-RU" sz="2800" dirty="0" smtClean="0"/>
              <a:t> млн. чел. (численность г. Москвы)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8584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4388" t="18520" r="5461" b="24951"/>
          <a:stretch/>
        </p:blipFill>
        <p:spPr bwMode="auto">
          <a:xfrm>
            <a:off x="0" y="1556792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68760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dirty="0" smtClean="0"/>
              <a:t>Соотношение мужчин и женщин разных возрастов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69420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 rotWithShape="1">
          <a:blip r:embed="rId2"/>
          <a:srcRect l="3318" t="10561" r="3165" b="13115"/>
          <a:stretch/>
        </p:blipFill>
        <p:spPr bwMode="auto">
          <a:xfrm>
            <a:off x="0" y="692696"/>
            <a:ext cx="91440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692696"/>
            <a:ext cx="8229600" cy="936104"/>
          </a:xfrm>
        </p:spPr>
        <p:txBody>
          <a:bodyPr>
            <a:noAutofit/>
          </a:bodyPr>
          <a:lstStyle/>
          <a:p>
            <a:r>
              <a:rPr lang="ru-RU" sz="3200" dirty="0" smtClean="0"/>
              <a:t>Средняя продолжительность жизни в России и развитых странах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660232" y="3420869"/>
            <a:ext cx="2528064" cy="8002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Разница в продолжительности</a:t>
            </a:r>
          </a:p>
          <a:p>
            <a:r>
              <a:rPr lang="ru-RU" sz="1400" dirty="0" smtClean="0"/>
              <a:t> жизни у женщин и мужчин </a:t>
            </a:r>
          </a:p>
          <a:p>
            <a:r>
              <a:rPr lang="ru-RU" sz="1400" dirty="0" smtClean="0"/>
              <a:t>в России составляет </a:t>
            </a:r>
            <a:r>
              <a:rPr lang="ru-RU" b="1" dirty="0" smtClean="0"/>
              <a:t>13 лет!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54673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Удельный вес различных факторов, влияющих на здоровье человека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8270440"/>
              </p:ext>
            </p:extLst>
          </p:nvPr>
        </p:nvGraphicFramePr>
        <p:xfrm>
          <a:off x="323528" y="1600200"/>
          <a:ext cx="8424936" cy="4925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86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457</Words>
  <Application>Microsoft Office PowerPoint</Application>
  <PresentationFormat>Экран (4:3)</PresentationFormat>
  <Paragraphs>122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Справка:   Промоакция (промышленная акция) – это совокупность действий, которые направлены на продвижение продукта и воздействуют на потенциального покупателя.</vt:lpstr>
      <vt:lpstr>Промоакции </vt:lpstr>
      <vt:lpstr>Тема урока  «Половой и возрастной состав населения России»</vt:lpstr>
      <vt:lpstr>Презентация PowerPoint</vt:lpstr>
      <vt:lpstr>В среднем по миру  мужчин &gt; женщин</vt:lpstr>
      <vt:lpstr>Соотношение мужского и женского населения по России (2010 г.)</vt:lpstr>
      <vt:lpstr>Соотношение мужчин и женщин разных возрастов</vt:lpstr>
      <vt:lpstr>Средняя продолжительность жизни в России и развитых странах</vt:lpstr>
      <vt:lpstr>Удельный вес различных факторов, влияющих на здоровье человека</vt:lpstr>
      <vt:lpstr>Презентация PowerPoint</vt:lpstr>
      <vt:lpstr>Возрастной состав населения</vt:lpstr>
      <vt:lpstr>Возрастной состав населения России и мира</vt:lpstr>
      <vt:lpstr>«Старение» населения России</vt:lpstr>
      <vt:lpstr>Половозрастные пирамиды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Промоакция (промышленная акция) – это совокупность действий, которые направлены на продвижение продукта и воздействуют на потенциального покупателя.</dc:title>
  <cp:lastModifiedBy>Noname</cp:lastModifiedBy>
  <cp:revision>47</cp:revision>
  <dcterms:modified xsi:type="dcterms:W3CDTF">2013-03-26T18:31:16Z</dcterms:modified>
</cp:coreProperties>
</file>