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145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A602-0450-4330-A95E-3052B3CA628F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2033A-74D7-4E43-B7AC-A2BFE1B9A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3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033A-74D7-4E43-B7AC-A2BFE1B9AE5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67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76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33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68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4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9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91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20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26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96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80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06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98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0%BB%D1%8C%D1%82%D1%80%D0%B0%D1%84%D0%B8%D0%BE%D0%BB%D0%B5%D1%82%D0%BE%D0%B2%D0%BE%D0%B5_%D0%B8%D0%B7%D0%BB%D1%83%D1%87%D0%B5%D0%BD%D0%B8%D0%B5" TargetMode="External"/><Relationship Id="rId2" Type="http://schemas.openxmlformats.org/officeDocument/2006/relationships/hyperlink" Target="https://ru.wikipedia.org/wiki/%D0%92%D0%B8%D0%B4%D0%B8%D0%BC%D1%8B%D0%B9_%D1%81%D0%B2%D0%B5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ru.wikipedia.org/wiki/%D0%A1%D0%BE%D0%BB%D0%BD%D0%B5%D1%87%D0%BD%D0%B0%D1%8F_%D1%80%D0%B0%D0%B4%D0%B8%D0%B0%D1%86%D0%B8%D1%8F" TargetMode="External"/><Relationship Id="rId4" Type="http://schemas.openxmlformats.org/officeDocument/2006/relationships/hyperlink" Target="https://ru.wikipedia.org/wiki/%D0%9C%D0%B5%D1%82%D0%B5%D0%BE%D1%80%D0%BE%D0%BB%D0%BE%D0%B3%D0%B8%D1%8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82" y="2846403"/>
            <a:ext cx="10782300" cy="1781004"/>
          </a:xfrm>
        </p:spPr>
        <p:txBody>
          <a:bodyPr/>
          <a:lstStyle/>
          <a:p>
            <a:pPr algn="ctr"/>
            <a:r>
              <a:rPr lang="ru-RU" sz="2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Блиц</a:t>
            </a:r>
            <a:endParaRPr lang="ru-RU" sz="2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7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164" y="392945"/>
            <a:ext cx="10753725" cy="2486179"/>
          </a:xfrm>
        </p:spPr>
        <p:txBody>
          <a:bodyPr/>
          <a:lstStyle/>
          <a:p>
            <a:r>
              <a:rPr lang="ru-RU" dirty="0" smtClean="0"/>
              <a:t>Как называется прибор для определения направления ветра? </a:t>
            </a:r>
          </a:p>
          <a:p>
            <a:r>
              <a:rPr lang="ru-RU" dirty="0" smtClean="0"/>
              <a:t>А) актинометр </a:t>
            </a:r>
          </a:p>
          <a:p>
            <a:r>
              <a:rPr lang="ru-RU" dirty="0" smtClean="0"/>
              <a:t>Б) гигрометр </a:t>
            </a:r>
          </a:p>
          <a:p>
            <a:r>
              <a:rPr lang="ru-RU" dirty="0" smtClean="0"/>
              <a:t>В) психрометр </a:t>
            </a:r>
          </a:p>
          <a:p>
            <a:r>
              <a:rPr lang="ru-RU" dirty="0" smtClean="0"/>
              <a:t>Г) флюгер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897"/>
            <a:ext cx="2755557" cy="328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5526" y="3329586"/>
            <a:ext cx="3877189" cy="328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8973" y="3459892"/>
            <a:ext cx="2904081" cy="306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7635" y="172994"/>
            <a:ext cx="2474365" cy="39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49" y="0"/>
            <a:ext cx="11920151" cy="30026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Актинометр</a:t>
            </a:r>
            <a:r>
              <a:rPr lang="ru-RU" sz="3200" dirty="0" smtClean="0">
                <a:solidFill>
                  <a:schemeClr val="tx1"/>
                </a:solidFill>
              </a:rPr>
              <a:t> </a:t>
            </a:r>
            <a:r>
              <a:rPr lang="ru-RU" sz="3200" dirty="0" smtClean="0">
                <a:solidFill>
                  <a:schemeClr val="tx1"/>
                </a:solidFill>
              </a:rPr>
              <a:t>— </a:t>
            </a:r>
            <a:r>
              <a:rPr lang="ru-RU" sz="3200" dirty="0" smtClean="0">
                <a:solidFill>
                  <a:schemeClr val="tx1"/>
                </a:solidFill>
              </a:rPr>
              <a:t>измерительный прибор, который служит для измерения интенсивности электромагнитного </a:t>
            </a:r>
            <a:r>
              <a:rPr lang="ru-RU" sz="3200" dirty="0" smtClean="0">
                <a:solidFill>
                  <a:schemeClr val="tx1"/>
                </a:solidFill>
              </a:rPr>
              <a:t>излучения, преимущественно</a:t>
            </a:r>
            <a:r>
              <a:rPr lang="ru-RU" sz="3200" dirty="0" smtClean="0">
                <a:solidFill>
                  <a:schemeClr val="tx1"/>
                </a:solidFill>
              </a:rPr>
              <a:t> </a:t>
            </a:r>
            <a:r>
              <a:rPr lang="ru-RU" sz="3200" dirty="0" smtClean="0">
                <a:solidFill>
                  <a:schemeClr val="tx1"/>
                </a:solidFill>
                <a:hlinkClick r:id="rId2" tooltip="Видимый свет"/>
              </a:rPr>
              <a:t>видимого</a:t>
            </a:r>
            <a:r>
              <a:rPr lang="ru-RU" sz="3200" dirty="0" smtClean="0">
                <a:solidFill>
                  <a:schemeClr val="tx1"/>
                </a:solidFill>
              </a:rPr>
              <a:t> и </a:t>
            </a:r>
            <a:r>
              <a:rPr lang="ru-RU" sz="3200" u="sng" dirty="0" smtClean="0">
                <a:solidFill>
                  <a:schemeClr val="tx1"/>
                </a:solidFill>
                <a:hlinkClick r:id="rId3"/>
              </a:rPr>
              <a:t>ультрафиолетового</a:t>
            </a:r>
            <a:r>
              <a:rPr lang="ru-RU" sz="3200" dirty="0" smtClean="0">
                <a:solidFill>
                  <a:schemeClr val="tx1"/>
                </a:solidFill>
              </a:rPr>
              <a:t> света. В </a:t>
            </a:r>
            <a:r>
              <a:rPr lang="ru-RU" sz="3200" dirty="0" smtClean="0">
                <a:solidFill>
                  <a:schemeClr val="tx1"/>
                </a:solidFill>
                <a:hlinkClick r:id="rId4" tooltip="Метеорология"/>
              </a:rPr>
              <a:t>метеорологии</a:t>
            </a:r>
            <a:r>
              <a:rPr lang="ru-RU" sz="3200" dirty="0" smtClean="0">
                <a:solidFill>
                  <a:schemeClr val="tx1"/>
                </a:solidFill>
              </a:rPr>
              <a:t> применяется для измерения прямой </a:t>
            </a:r>
            <a:r>
              <a:rPr lang="ru-RU" sz="3200" dirty="0" smtClean="0">
                <a:solidFill>
                  <a:schemeClr val="tx1"/>
                </a:solidFill>
                <a:hlinkClick r:id="rId5" tooltip="Солнечная радиация"/>
              </a:rPr>
              <a:t>солнечной радиации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2332" y="2219405"/>
            <a:ext cx="6485495" cy="463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833" y="1156673"/>
            <a:ext cx="11469149" cy="235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234" y="331161"/>
            <a:ext cx="11247615" cy="260974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</a:t>
            </a:r>
            <a:r>
              <a:rPr lang="ru-RU" sz="2800" dirty="0" smtClean="0"/>
              <a:t>Какие осадочные горные породы имеют химическое происхождение? </a:t>
            </a:r>
            <a:endParaRPr lang="ru-RU" sz="2800" dirty="0" smtClean="0"/>
          </a:p>
          <a:p>
            <a:r>
              <a:rPr lang="ru-RU" sz="2800" dirty="0" smtClean="0"/>
              <a:t>А) гипс</a:t>
            </a:r>
            <a:r>
              <a:rPr lang="ru-RU" sz="2800" dirty="0" smtClean="0"/>
              <a:t>, доломит </a:t>
            </a:r>
            <a:endParaRPr lang="ru-RU" sz="2800" dirty="0" smtClean="0"/>
          </a:p>
          <a:p>
            <a:r>
              <a:rPr lang="ru-RU" sz="2800" dirty="0" smtClean="0"/>
              <a:t>Б) уголь</a:t>
            </a:r>
            <a:r>
              <a:rPr lang="ru-RU" sz="2800" dirty="0" smtClean="0"/>
              <a:t>, глина </a:t>
            </a:r>
            <a:endParaRPr lang="ru-RU" sz="2800" dirty="0" smtClean="0"/>
          </a:p>
          <a:p>
            <a:r>
              <a:rPr lang="ru-RU" sz="2800" dirty="0" smtClean="0"/>
              <a:t>В) мел</a:t>
            </a:r>
            <a:r>
              <a:rPr lang="ru-RU" sz="2800" dirty="0" smtClean="0"/>
              <a:t>, галька 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Г) песок</a:t>
            </a:r>
            <a:r>
              <a:rPr lang="ru-RU" sz="2800" dirty="0" smtClean="0"/>
              <a:t>, щебень 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32486" y="3422822"/>
            <a:ext cx="11528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0853" y="3397248"/>
            <a:ext cx="109027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Кто из перечисленных путешественников первым вышел к берегам Охотского моря и основал первый русский порт на его берегах</a:t>
            </a:r>
            <a:r>
              <a:rPr lang="ru-RU" sz="2800" dirty="0" smtClean="0"/>
              <a:t>?</a:t>
            </a:r>
          </a:p>
          <a:p>
            <a:r>
              <a:rPr lang="ru-RU" sz="2800" dirty="0" smtClean="0"/>
              <a:t>А) </a:t>
            </a:r>
            <a:r>
              <a:rPr lang="ru-RU" sz="2800" dirty="0" err="1" smtClean="0"/>
              <a:t>Витус</a:t>
            </a:r>
            <a:r>
              <a:rPr lang="ru-RU" sz="2800" dirty="0" smtClean="0"/>
              <a:t> </a:t>
            </a:r>
            <a:r>
              <a:rPr lang="ru-RU" sz="2800" dirty="0" smtClean="0"/>
              <a:t>Беринг </a:t>
            </a:r>
            <a:endParaRPr lang="ru-RU" sz="2800" dirty="0" smtClean="0"/>
          </a:p>
          <a:p>
            <a:r>
              <a:rPr lang="ru-RU" sz="2800" dirty="0" smtClean="0"/>
              <a:t>Б)  </a:t>
            </a:r>
            <a:r>
              <a:rPr lang="ru-RU" sz="2800" dirty="0" smtClean="0"/>
              <a:t>Василий Поярков </a:t>
            </a:r>
            <a:endParaRPr lang="ru-RU" sz="2800" dirty="0" smtClean="0"/>
          </a:p>
          <a:p>
            <a:r>
              <a:rPr lang="ru-RU" sz="2800" dirty="0" smtClean="0"/>
              <a:t>В)  </a:t>
            </a:r>
            <a:r>
              <a:rPr lang="ru-RU" sz="2800" dirty="0" smtClean="0"/>
              <a:t>Ерофей Хабаров </a:t>
            </a:r>
            <a:endParaRPr lang="ru-RU" sz="2800" dirty="0" smtClean="0"/>
          </a:p>
          <a:p>
            <a:r>
              <a:rPr lang="ru-RU" sz="2800" dirty="0" smtClean="0"/>
              <a:t>Г) Иван </a:t>
            </a:r>
            <a:r>
              <a:rPr lang="ru-RU" sz="2800" dirty="0" smtClean="0"/>
              <a:t>Москвитин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54" y="573674"/>
            <a:ext cx="10772775" cy="1658198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089" y="306448"/>
            <a:ext cx="11432966" cy="2992807"/>
          </a:xfrm>
        </p:spPr>
        <p:txBody>
          <a:bodyPr>
            <a:normAutofit/>
          </a:bodyPr>
          <a:lstStyle/>
          <a:p>
            <a:r>
              <a:rPr lang="ru-RU" dirty="0" smtClean="0"/>
              <a:t>3. </a:t>
            </a:r>
            <a:r>
              <a:rPr lang="ru-RU" dirty="0" smtClean="0"/>
              <a:t>Как называется прибор для определения направления ветра? </a:t>
            </a:r>
            <a:endParaRPr lang="ru-RU" dirty="0" smtClean="0"/>
          </a:p>
          <a:p>
            <a:r>
              <a:rPr lang="ru-RU" dirty="0" smtClean="0"/>
              <a:t>А) актинометр </a:t>
            </a:r>
          </a:p>
          <a:p>
            <a:r>
              <a:rPr lang="ru-RU" dirty="0" smtClean="0"/>
              <a:t>Б) гигрометр </a:t>
            </a:r>
          </a:p>
          <a:p>
            <a:r>
              <a:rPr lang="ru-RU" dirty="0" smtClean="0"/>
              <a:t>В) психрометр </a:t>
            </a:r>
          </a:p>
          <a:p>
            <a:r>
              <a:rPr lang="ru-RU" dirty="0" smtClean="0"/>
              <a:t>Г) флюгер 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50787" y="3493525"/>
            <a:ext cx="105567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4. Выберите </a:t>
            </a:r>
            <a:r>
              <a:rPr lang="ru-RU" sz="2400" dirty="0" smtClean="0"/>
              <a:t>вариант, где все указанные полуострова омываются водами одного и того же океана. </a:t>
            </a:r>
            <a:endParaRPr lang="ru-RU" sz="2400" dirty="0" smtClean="0"/>
          </a:p>
          <a:p>
            <a:r>
              <a:rPr lang="ru-RU" sz="2400" dirty="0" smtClean="0"/>
              <a:t>А) Сомали</a:t>
            </a:r>
            <a:r>
              <a:rPr lang="ru-RU" sz="2400" dirty="0" smtClean="0"/>
              <a:t>, </a:t>
            </a:r>
            <a:r>
              <a:rPr lang="ru-RU" sz="2400" dirty="0" err="1" smtClean="0"/>
              <a:t>Синайский</a:t>
            </a:r>
            <a:r>
              <a:rPr lang="ru-RU" sz="2400" dirty="0" smtClean="0"/>
              <a:t>, Индостан </a:t>
            </a:r>
            <a:endParaRPr lang="ru-RU" sz="2400" dirty="0" smtClean="0"/>
          </a:p>
          <a:p>
            <a:r>
              <a:rPr lang="ru-RU" sz="2400" dirty="0" smtClean="0"/>
              <a:t>Б) Индокитай</a:t>
            </a:r>
            <a:r>
              <a:rPr lang="ru-RU" sz="2400" dirty="0" smtClean="0"/>
              <a:t>, </a:t>
            </a:r>
            <a:r>
              <a:rPr lang="ru-RU" sz="2400" dirty="0" err="1" smtClean="0"/>
              <a:t>Арнемленд</a:t>
            </a:r>
            <a:r>
              <a:rPr lang="ru-RU" sz="2400" dirty="0" smtClean="0"/>
              <a:t>, Скандинавский </a:t>
            </a:r>
            <a:endParaRPr lang="ru-RU" sz="2400" dirty="0" smtClean="0"/>
          </a:p>
          <a:p>
            <a:r>
              <a:rPr lang="ru-RU" sz="2400" dirty="0" smtClean="0"/>
              <a:t>В) Калифорния</a:t>
            </a:r>
            <a:r>
              <a:rPr lang="ru-RU" sz="2400" dirty="0" smtClean="0"/>
              <a:t>, Юкатан, Ютландия </a:t>
            </a:r>
            <a:endParaRPr lang="ru-RU" sz="2400" dirty="0" smtClean="0"/>
          </a:p>
          <a:p>
            <a:r>
              <a:rPr lang="ru-RU" sz="2400" dirty="0" smtClean="0"/>
              <a:t>Г) Таймыр</a:t>
            </a:r>
            <a:r>
              <a:rPr lang="ru-RU" sz="2400" dirty="0" smtClean="0"/>
              <a:t>, Лабрадор, Корейский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527" y="148281"/>
            <a:ext cx="11470035" cy="29532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5. </a:t>
            </a:r>
            <a:r>
              <a:rPr lang="ru-RU" sz="3400" dirty="0" smtClean="0"/>
              <a:t>Выберите вариант, в котором перечислены горы, относящиеся  к кайнозойской складчатости.  </a:t>
            </a:r>
            <a:endParaRPr lang="ru-RU" sz="3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А) Альпы</a:t>
            </a:r>
            <a:r>
              <a:rPr lang="ru-RU" sz="3400" dirty="0" smtClean="0"/>
              <a:t>, Уральские горы, Алтай </a:t>
            </a:r>
            <a:endParaRPr lang="ru-RU" sz="3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Б) Карпаты</a:t>
            </a:r>
            <a:r>
              <a:rPr lang="ru-RU" sz="3400" dirty="0" smtClean="0"/>
              <a:t>, </a:t>
            </a:r>
            <a:r>
              <a:rPr lang="ru-RU" sz="3400" dirty="0" err="1" smtClean="0"/>
              <a:t>Динарские</a:t>
            </a:r>
            <a:r>
              <a:rPr lang="ru-RU" sz="3400" dirty="0" smtClean="0"/>
              <a:t> горы, Аппалачи </a:t>
            </a:r>
            <a:endParaRPr lang="ru-RU" sz="3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В) Кавказ</a:t>
            </a:r>
            <a:r>
              <a:rPr lang="ru-RU" sz="3400" dirty="0" smtClean="0"/>
              <a:t>, Скандинавские горы, </a:t>
            </a:r>
            <a:r>
              <a:rPr lang="ru-RU" sz="3400" dirty="0" smtClean="0"/>
              <a:t>Пиренеи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Г) Крымские </a:t>
            </a:r>
            <a:r>
              <a:rPr lang="ru-RU" sz="3400" dirty="0" smtClean="0"/>
              <a:t>горы, Атлас, Памир </a:t>
            </a:r>
            <a:r>
              <a:rPr lang="ru-RU" sz="2000" dirty="0" smtClean="0"/>
              <a:t>	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1276" y="3632885"/>
            <a:ext cx="111087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6. Выберите 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верное утверждение.  </a:t>
            </a:r>
            <a:endParaRPr lang="ru-RU" sz="2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А) Холодный 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воздух менее плотный, поэтому для него характерно высокое атмосферное давление.  </a:t>
            </a:r>
            <a:endParaRPr lang="ru-RU" sz="2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Б) Самый 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тёплый по температуре слой атмосферы – мезосфера.  </a:t>
            </a:r>
            <a:endParaRPr lang="ru-RU" sz="2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В) Атмосферное 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давление выше на уровне моря, чем на горных вершинах.  </a:t>
            </a:r>
            <a:endParaRPr lang="ru-RU" sz="2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Г) Стратосфера 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расположена ниже по высоте, чем тропосфера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6562" y="3583460"/>
            <a:ext cx="117265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8</a:t>
            </a:r>
            <a:r>
              <a:rPr lang="ru-RU" sz="2400" dirty="0" smtClean="0"/>
              <a:t>. Выберите параллель, на которой в полдень 22 декабря будет наблюдаться минимальный угол падения солнечных лучей. </a:t>
            </a:r>
            <a:endParaRPr lang="ru-RU" sz="2400" dirty="0" smtClean="0"/>
          </a:p>
          <a:p>
            <a:r>
              <a:rPr lang="ru-RU" sz="2400" dirty="0" smtClean="0"/>
              <a:t>А)  </a:t>
            </a:r>
            <a:r>
              <a:rPr lang="ru-RU" sz="2400" dirty="0" smtClean="0"/>
              <a:t>50 с. </a:t>
            </a:r>
            <a:r>
              <a:rPr lang="ru-RU" sz="2400" dirty="0" err="1" smtClean="0"/>
              <a:t>ш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r>
              <a:rPr lang="ru-RU" sz="2400" dirty="0" smtClean="0"/>
              <a:t>Б) 50 </a:t>
            </a:r>
            <a:r>
              <a:rPr lang="ru-RU" sz="2400" dirty="0" err="1" smtClean="0"/>
              <a:t>ю</a:t>
            </a:r>
            <a:r>
              <a:rPr lang="ru-RU" sz="2400" dirty="0" smtClean="0"/>
              <a:t>. </a:t>
            </a:r>
            <a:r>
              <a:rPr lang="ru-RU" sz="2400" dirty="0" err="1" smtClean="0"/>
              <a:t>ш</a:t>
            </a:r>
            <a:r>
              <a:rPr lang="ru-RU" sz="2400" dirty="0" smtClean="0"/>
              <a:t>.  </a:t>
            </a:r>
            <a:endParaRPr lang="ru-RU" sz="2400" dirty="0" smtClean="0"/>
          </a:p>
          <a:p>
            <a:r>
              <a:rPr lang="ru-RU" sz="2400" dirty="0" smtClean="0"/>
              <a:t>В)  </a:t>
            </a:r>
            <a:r>
              <a:rPr lang="ru-RU" sz="2400" dirty="0" smtClean="0"/>
              <a:t>80 с. </a:t>
            </a:r>
            <a:r>
              <a:rPr lang="ru-RU" sz="2400" dirty="0" err="1" smtClean="0"/>
              <a:t>ш</a:t>
            </a:r>
            <a:r>
              <a:rPr lang="ru-RU" sz="2400" dirty="0" smtClean="0"/>
              <a:t>.  </a:t>
            </a:r>
            <a:endParaRPr lang="ru-RU" sz="2400" dirty="0" smtClean="0"/>
          </a:p>
          <a:p>
            <a:r>
              <a:rPr lang="ru-RU" sz="2400" dirty="0" smtClean="0"/>
              <a:t>Г) 80 </a:t>
            </a:r>
            <a:r>
              <a:rPr lang="ru-RU" sz="2400" dirty="0" err="1" smtClean="0"/>
              <a:t>ю</a:t>
            </a:r>
            <a:r>
              <a:rPr lang="ru-RU" sz="2400" dirty="0" smtClean="0"/>
              <a:t>. </a:t>
            </a:r>
            <a:r>
              <a:rPr lang="ru-RU" sz="2400" dirty="0" err="1" smtClean="0"/>
              <a:t>ш</a:t>
            </a:r>
            <a:r>
              <a:rPr lang="ru-RU" sz="2400" dirty="0" smtClean="0"/>
              <a:t>. 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4229" y="520696"/>
            <a:ext cx="11668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7. Поверхность </a:t>
            </a:r>
            <a:r>
              <a:rPr lang="ru-RU" sz="2400" dirty="0" smtClean="0"/>
              <a:t>какого острова, находящаяся на уровне моря, будет располагаться дальше всего от центра Земли? </a:t>
            </a:r>
            <a:endParaRPr lang="ru-RU" sz="2400" dirty="0" smtClean="0"/>
          </a:p>
          <a:p>
            <a:r>
              <a:rPr lang="ru-RU" sz="2400" dirty="0" smtClean="0"/>
              <a:t>А)  </a:t>
            </a:r>
            <a:r>
              <a:rPr lang="ru-RU" sz="2400" dirty="0" smtClean="0"/>
              <a:t>о. Калимантан </a:t>
            </a:r>
            <a:endParaRPr lang="ru-RU" sz="2400" dirty="0" smtClean="0"/>
          </a:p>
          <a:p>
            <a:r>
              <a:rPr lang="ru-RU" sz="2400" dirty="0" smtClean="0"/>
              <a:t>Б)  </a:t>
            </a:r>
            <a:r>
              <a:rPr lang="ru-RU" sz="2400" dirty="0" smtClean="0"/>
              <a:t>о. </a:t>
            </a:r>
            <a:r>
              <a:rPr lang="ru-RU" sz="2400" dirty="0" smtClean="0"/>
              <a:t>Гренландия</a:t>
            </a:r>
          </a:p>
          <a:p>
            <a:r>
              <a:rPr lang="ru-RU" sz="2400" dirty="0" smtClean="0"/>
              <a:t> В) о</a:t>
            </a:r>
            <a:r>
              <a:rPr lang="ru-RU" sz="2400" dirty="0" smtClean="0"/>
              <a:t>. Девон </a:t>
            </a:r>
            <a:endParaRPr lang="ru-RU" sz="2400" dirty="0" smtClean="0"/>
          </a:p>
          <a:p>
            <a:r>
              <a:rPr lang="ru-RU" sz="2400" dirty="0" smtClean="0"/>
              <a:t>Г) о</a:t>
            </a:r>
            <a:r>
              <a:rPr lang="ru-RU" sz="2400" dirty="0" smtClean="0"/>
              <a:t>. Сахалин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556" y="210065"/>
            <a:ext cx="11528854" cy="33610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9</a:t>
            </a:r>
            <a:r>
              <a:rPr lang="ru-RU" sz="2800" dirty="0" smtClean="0"/>
              <a:t>. Выберите вариант, где все перечисленные озёра имеют ледниковую или ледниково-тектоническую озёрную котловину. </a:t>
            </a:r>
            <a:endParaRPr lang="ru-RU" sz="2800" dirty="0" smtClean="0"/>
          </a:p>
          <a:p>
            <a:r>
              <a:rPr lang="ru-RU" sz="2800" dirty="0" smtClean="0"/>
              <a:t>А) Байкал</a:t>
            </a:r>
            <a:r>
              <a:rPr lang="ru-RU" sz="2800" dirty="0" smtClean="0"/>
              <a:t>, Маракайбо, Ладожское </a:t>
            </a:r>
            <a:endParaRPr lang="ru-RU" sz="2800" dirty="0" smtClean="0"/>
          </a:p>
          <a:p>
            <a:r>
              <a:rPr lang="ru-RU" sz="2800" dirty="0" smtClean="0"/>
              <a:t>Б) Онежское</a:t>
            </a:r>
            <a:r>
              <a:rPr lang="ru-RU" sz="2800" dirty="0" smtClean="0"/>
              <a:t>, Эри, Верхнее </a:t>
            </a:r>
            <a:endParaRPr lang="ru-RU" sz="2800" dirty="0" smtClean="0"/>
          </a:p>
          <a:p>
            <a:r>
              <a:rPr lang="ru-RU" sz="2800" dirty="0" smtClean="0"/>
              <a:t>В) Эйр</a:t>
            </a:r>
            <a:r>
              <a:rPr lang="ru-RU" sz="2800" dirty="0" smtClean="0"/>
              <a:t>, Балхаш, Гурон </a:t>
            </a:r>
            <a:endParaRPr lang="ru-RU" sz="2800" dirty="0" smtClean="0"/>
          </a:p>
          <a:p>
            <a:r>
              <a:rPr lang="ru-RU" sz="2800" dirty="0" smtClean="0"/>
              <a:t>Г) Виннипег</a:t>
            </a:r>
            <a:r>
              <a:rPr lang="ru-RU" sz="2800" dirty="0" smtClean="0"/>
              <a:t>, Каспийское, Виктория  </a:t>
            </a:r>
            <a:endParaRPr lang="ru-RU" sz="2800" dirty="0" smtClean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78940" y="3753016"/>
            <a:ext cx="106680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10. Выберите </a:t>
            </a:r>
            <a:r>
              <a:rPr lang="ru-RU" sz="2800" dirty="0" smtClean="0"/>
              <a:t>верное утверждение.  </a:t>
            </a:r>
            <a:endParaRPr lang="ru-RU" sz="2800" dirty="0" smtClean="0"/>
          </a:p>
          <a:p>
            <a:r>
              <a:rPr lang="ru-RU" sz="2800" dirty="0" smtClean="0"/>
              <a:t>А) Исток </a:t>
            </a:r>
            <a:r>
              <a:rPr lang="ru-RU" sz="2800" dirty="0" smtClean="0"/>
              <a:t>реки расположен в её нижнем течении.  </a:t>
            </a:r>
            <a:endParaRPr lang="ru-RU" sz="2800" dirty="0" smtClean="0"/>
          </a:p>
          <a:p>
            <a:r>
              <a:rPr lang="ru-RU" sz="2800" dirty="0" smtClean="0"/>
              <a:t>Б) Озеро-старица  </a:t>
            </a:r>
            <a:r>
              <a:rPr lang="ru-RU" sz="2800" dirty="0" smtClean="0"/>
              <a:t>– часть старого русла реки называется «дельта». </a:t>
            </a:r>
            <a:endParaRPr lang="ru-RU" sz="2800" dirty="0" smtClean="0"/>
          </a:p>
          <a:p>
            <a:r>
              <a:rPr lang="ru-RU" sz="2800" dirty="0" smtClean="0"/>
              <a:t> В) Боковая </a:t>
            </a:r>
            <a:r>
              <a:rPr lang="ru-RU" sz="2800" dirty="0" smtClean="0"/>
              <a:t>эрозия способствует расширению русла реки.  </a:t>
            </a:r>
            <a:endParaRPr lang="ru-RU" sz="2800" dirty="0" smtClean="0"/>
          </a:p>
          <a:p>
            <a:r>
              <a:rPr lang="ru-RU" sz="2800" dirty="0" smtClean="0"/>
              <a:t>Г) V-образная </a:t>
            </a:r>
            <a:r>
              <a:rPr lang="ru-RU" sz="2800" dirty="0" smtClean="0"/>
              <a:t>форма речной долины характерна для равнинных территорий.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666" y="318804"/>
            <a:ext cx="11519464" cy="3066947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11. </a:t>
            </a:r>
            <a:r>
              <a:rPr lang="ru-RU" sz="2800" dirty="0" smtClean="0"/>
              <a:t>Выберите территорию с наибольшей плотностью населения.  </a:t>
            </a:r>
            <a:endParaRPr lang="ru-RU" sz="2800" dirty="0" smtClean="0"/>
          </a:p>
          <a:p>
            <a:pPr fontAlgn="base"/>
            <a:r>
              <a:rPr lang="ru-RU" sz="2800" dirty="0" smtClean="0"/>
              <a:t>А) Северо-западное </a:t>
            </a:r>
            <a:r>
              <a:rPr lang="ru-RU" sz="2800" dirty="0" smtClean="0"/>
              <a:t>побережье Австралии </a:t>
            </a:r>
            <a:endParaRPr lang="ru-RU" sz="2800" dirty="0" smtClean="0"/>
          </a:p>
          <a:p>
            <a:pPr fontAlgn="base"/>
            <a:r>
              <a:rPr lang="ru-RU" sz="2800" dirty="0" smtClean="0"/>
              <a:t>Б)  </a:t>
            </a:r>
            <a:r>
              <a:rPr lang="ru-RU" sz="2800" dirty="0" smtClean="0"/>
              <a:t>Северо-восточное побережье Евразии </a:t>
            </a:r>
            <a:endParaRPr lang="ru-RU" sz="2800" dirty="0" smtClean="0"/>
          </a:p>
          <a:p>
            <a:pPr fontAlgn="base"/>
            <a:r>
              <a:rPr lang="ru-RU" sz="2800" dirty="0" smtClean="0"/>
              <a:t>В) Северное </a:t>
            </a:r>
            <a:r>
              <a:rPr lang="ru-RU" sz="2800" dirty="0" smtClean="0"/>
              <a:t>побережье Северной Америки </a:t>
            </a:r>
            <a:endParaRPr lang="ru-RU" sz="2800" dirty="0" smtClean="0"/>
          </a:p>
          <a:p>
            <a:pPr fontAlgn="base"/>
            <a:r>
              <a:rPr lang="ru-RU" sz="2800" dirty="0" smtClean="0"/>
              <a:t>Г) Южное </a:t>
            </a:r>
            <a:r>
              <a:rPr lang="ru-RU" sz="2800" dirty="0" smtClean="0"/>
              <a:t>побережье Евразии </a:t>
            </a:r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14864" y="3421960"/>
            <a:ext cx="112240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12. Выберите </a:t>
            </a:r>
            <a:r>
              <a:rPr lang="ru-RU" sz="2800" dirty="0" smtClean="0"/>
              <a:t>вариант, где все указанные реки относятся к бассейну Индийского океана. </a:t>
            </a:r>
            <a:endParaRPr lang="ru-RU" sz="2800" dirty="0" smtClean="0"/>
          </a:p>
          <a:p>
            <a:r>
              <a:rPr lang="ru-RU" sz="2800" dirty="0" smtClean="0"/>
              <a:t>А) Ганг</a:t>
            </a:r>
            <a:r>
              <a:rPr lang="ru-RU" sz="2800" dirty="0" smtClean="0"/>
              <a:t>, Замбези, Хуанхэ </a:t>
            </a:r>
            <a:endParaRPr lang="ru-RU" sz="2800" dirty="0" smtClean="0"/>
          </a:p>
          <a:p>
            <a:r>
              <a:rPr lang="ru-RU" sz="2800" dirty="0" smtClean="0"/>
              <a:t>Б) Инд</a:t>
            </a:r>
            <a:r>
              <a:rPr lang="ru-RU" sz="2800" dirty="0" smtClean="0"/>
              <a:t>, Тигр, Лимпопо </a:t>
            </a:r>
            <a:endParaRPr lang="ru-RU" sz="2800" dirty="0" smtClean="0"/>
          </a:p>
          <a:p>
            <a:r>
              <a:rPr lang="ru-RU" sz="2800" dirty="0" smtClean="0"/>
              <a:t>В) Оранжевая</a:t>
            </a:r>
            <a:r>
              <a:rPr lang="ru-RU" sz="2800" dirty="0" smtClean="0"/>
              <a:t>, Меконг, Брахмапутра 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Г) </a:t>
            </a:r>
            <a:r>
              <a:rPr lang="ru-RU" sz="2800" dirty="0" err="1" smtClean="0"/>
              <a:t>Иравади</a:t>
            </a:r>
            <a:r>
              <a:rPr lang="ru-RU" sz="2800" dirty="0" smtClean="0"/>
              <a:t>, </a:t>
            </a:r>
            <a:r>
              <a:rPr lang="ru-RU" sz="2800" dirty="0" err="1" smtClean="0"/>
              <a:t>Дарлинг</a:t>
            </a:r>
            <a:r>
              <a:rPr lang="ru-RU" sz="2800" dirty="0" smtClean="0"/>
              <a:t>, Янцзы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876" y="294091"/>
            <a:ext cx="11519464" cy="3066947"/>
          </a:xfrm>
        </p:spPr>
        <p:txBody>
          <a:bodyPr>
            <a:normAutofit/>
          </a:bodyPr>
          <a:lstStyle/>
          <a:p>
            <a:r>
              <a:rPr lang="ru-RU" dirty="0" smtClean="0"/>
              <a:t>13. </a:t>
            </a:r>
            <a:r>
              <a:rPr lang="ru-RU" dirty="0" smtClean="0"/>
              <a:t>Выберите пару животных, которые могут встретиться в естественной среде их обитания. </a:t>
            </a:r>
            <a:endParaRPr lang="ru-RU" dirty="0" smtClean="0"/>
          </a:p>
          <a:p>
            <a:r>
              <a:rPr lang="ru-RU" dirty="0" smtClean="0"/>
              <a:t>А) горилла </a:t>
            </a:r>
            <a:r>
              <a:rPr lang="ru-RU" dirty="0" smtClean="0"/>
              <a:t>и окапи </a:t>
            </a:r>
            <a:endParaRPr lang="ru-RU" dirty="0" smtClean="0"/>
          </a:p>
          <a:p>
            <a:r>
              <a:rPr lang="ru-RU" dirty="0" smtClean="0"/>
              <a:t>Б) гепард </a:t>
            </a:r>
            <a:r>
              <a:rPr lang="ru-RU" dirty="0" smtClean="0"/>
              <a:t>и </a:t>
            </a:r>
            <a:r>
              <a:rPr lang="ru-RU" dirty="0" err="1" smtClean="0"/>
              <a:t>капибара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В) койот </a:t>
            </a:r>
            <a:r>
              <a:rPr lang="ru-RU" dirty="0" smtClean="0"/>
              <a:t>и ехидна </a:t>
            </a:r>
            <a:endParaRPr lang="ru-RU" dirty="0" smtClean="0"/>
          </a:p>
          <a:p>
            <a:r>
              <a:rPr lang="ru-RU" dirty="0" smtClean="0"/>
              <a:t> Г) як </a:t>
            </a:r>
            <a:r>
              <a:rPr lang="ru-RU" dirty="0" smtClean="0"/>
              <a:t>и муравьед </a:t>
            </a:r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90150" y="3538323"/>
            <a:ext cx="110139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14. Выберите </a:t>
            </a:r>
            <a:r>
              <a:rPr lang="ru-RU" sz="2800" dirty="0" smtClean="0"/>
              <a:t>культурный объект Всемирного наследия ЮНЕСКО.  </a:t>
            </a:r>
            <a:endParaRPr lang="ru-RU" sz="2800" dirty="0" smtClean="0"/>
          </a:p>
          <a:p>
            <a:r>
              <a:rPr lang="ru-RU" sz="2800" dirty="0" smtClean="0"/>
              <a:t>А) </a:t>
            </a:r>
            <a:r>
              <a:rPr lang="ru-RU" sz="2800" dirty="0" err="1" smtClean="0"/>
              <a:t>Игуасу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Б) </a:t>
            </a:r>
            <a:r>
              <a:rPr lang="ru-RU" sz="2800" dirty="0" err="1" smtClean="0"/>
              <a:t>Вирунга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В) </a:t>
            </a:r>
            <a:r>
              <a:rPr lang="ru-RU" sz="2800" dirty="0" err="1" smtClean="0"/>
              <a:t>Боробудур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Г) </a:t>
            </a:r>
            <a:r>
              <a:rPr lang="ru-RU" sz="2800" dirty="0" err="1" smtClean="0"/>
              <a:t>Нгоронгоро</a:t>
            </a:r>
            <a:r>
              <a:rPr lang="ru-RU" sz="28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667" y="961355"/>
            <a:ext cx="11643031" cy="2622104"/>
          </a:xfrm>
        </p:spPr>
        <p:txBody>
          <a:bodyPr>
            <a:normAutofit/>
          </a:bodyPr>
          <a:lstStyle/>
          <a:p>
            <a:r>
              <a:rPr lang="ru-RU" dirty="0" smtClean="0"/>
              <a:t>15. </a:t>
            </a:r>
            <a:r>
              <a:rPr lang="ru-RU" dirty="0" smtClean="0"/>
              <a:t>Выберите верное утверждение.  </a:t>
            </a:r>
            <a:endParaRPr lang="ru-RU" dirty="0" smtClean="0"/>
          </a:p>
          <a:p>
            <a:r>
              <a:rPr lang="ru-RU" dirty="0" smtClean="0"/>
              <a:t>А) Анды </a:t>
            </a:r>
            <a:r>
              <a:rPr lang="ru-RU" dirty="0" smtClean="0"/>
              <a:t>– результат коллизии. </a:t>
            </a:r>
            <a:endParaRPr lang="ru-RU" dirty="0" smtClean="0"/>
          </a:p>
          <a:p>
            <a:r>
              <a:rPr lang="ru-RU" dirty="0" smtClean="0"/>
              <a:t>Б) Разлом </a:t>
            </a:r>
            <a:r>
              <a:rPr lang="ru-RU" dirty="0" smtClean="0"/>
              <a:t>Сан-Андреас – результат </a:t>
            </a:r>
            <a:r>
              <a:rPr lang="ru-RU" dirty="0" err="1" smtClean="0"/>
              <a:t>спрединга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В)  </a:t>
            </a:r>
            <a:r>
              <a:rPr lang="ru-RU" dirty="0" smtClean="0"/>
              <a:t>Японские острова – результат </a:t>
            </a:r>
            <a:r>
              <a:rPr lang="ru-RU" dirty="0" err="1" smtClean="0"/>
              <a:t>субдукции</a:t>
            </a:r>
            <a:r>
              <a:rPr lang="ru-RU" dirty="0" smtClean="0"/>
              <a:t>.  </a:t>
            </a:r>
            <a:endParaRPr lang="ru-RU" dirty="0" smtClean="0"/>
          </a:p>
          <a:p>
            <a:r>
              <a:rPr lang="ru-RU" dirty="0" smtClean="0"/>
              <a:t>Г)  </a:t>
            </a:r>
            <a:r>
              <a:rPr lang="ru-RU" dirty="0" smtClean="0"/>
              <a:t>Каспийское море – результат </a:t>
            </a:r>
            <a:r>
              <a:rPr lang="ru-RU" dirty="0" err="1" smtClean="0"/>
              <a:t>рифтинга</a:t>
            </a:r>
            <a:r>
              <a:rPr lang="ru-RU" dirty="0" smtClean="0"/>
              <a:t>.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418</TotalTime>
  <Words>607</Words>
  <Application>Microsoft Office PowerPoint</Application>
  <PresentationFormat>Произвольный</PresentationFormat>
  <Paragraphs>92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Метрополия</vt:lpstr>
      <vt:lpstr>Блиц</vt:lpstr>
      <vt:lpstr>  </vt:lpstr>
      <vt:lpstr>  </vt:lpstr>
      <vt:lpstr>  </vt:lpstr>
      <vt:lpstr>  </vt:lpstr>
      <vt:lpstr>  </vt:lpstr>
      <vt:lpstr>  </vt:lpstr>
      <vt:lpstr>  </vt:lpstr>
      <vt:lpstr>Слайд 9</vt:lpstr>
      <vt:lpstr>Слайд 10</vt:lpstr>
      <vt:lpstr>Актинометр — измерительный прибор, который служит для измерения интенсивности электромагнитного излучения, преимущественно видимого и ультрафиолетового света. В метеорологии применяется для измерения прямой солнечной радиации.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</dc:title>
  <dc:creator>Ксения Корочкина</dc:creator>
  <cp:lastModifiedBy>Елена</cp:lastModifiedBy>
  <cp:revision>43</cp:revision>
  <dcterms:created xsi:type="dcterms:W3CDTF">2020-04-24T03:43:19Z</dcterms:created>
  <dcterms:modified xsi:type="dcterms:W3CDTF">2024-11-05T19:32:40Z</dcterms:modified>
</cp:coreProperties>
</file>