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59" r:id="rId10"/>
    <p:sldId id="270" r:id="rId11"/>
    <p:sldId id="271" r:id="rId12"/>
    <p:sldId id="265" r:id="rId13"/>
    <p:sldId id="268" r:id="rId14"/>
    <p:sldId id="269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4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A602-0450-4330-A95E-3052B3CA628F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033A-74D7-4E43-B7AC-A2BFE1B9A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033A-74D7-4E43-B7AC-A2BFE1B9A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6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7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3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6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4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2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2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9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8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0%D0%BD%D1%85%D0%B0%D0%B9" TargetMode="External"/><Relationship Id="rId2" Type="http://schemas.openxmlformats.org/officeDocument/2006/relationships/hyperlink" Target="https://ru.wikipedia.org/wiki/%D0%95%D0%B2%D1%80%D0%BE%D0%BF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E%D1%80%D0%BC%D0%B0_%D1%80%D0%B5%D0%BB%D1%8C%D0%B5%D1%84%D0%B0" TargetMode="External"/><Relationship Id="rId3" Type="http://schemas.openxmlformats.org/officeDocument/2006/relationships/hyperlink" Target="https://ru.wikipedia.org/wiki/%D0%92%D0%BE%D0%B7%D0%B2%D1%8B%D1%88%D0%B5%D0%BD%D0%BD%D0%BE%D1%81%D1%82%D1%8C" TargetMode="External"/><Relationship Id="rId7" Type="http://schemas.openxmlformats.org/officeDocument/2006/relationships/hyperlink" Target="https://ru.wikipedia.org/wiki/%D0%9B%D0%B5%D0%B4%D0%BD%D0%B8%D0%BA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ru.wikipedia.org/wiki/%D0%9E%D1%82%D0%B2%D0%B0%D0%BB_(%D0%B3%D0%BE%D1%80%D0%BD%D0%BE%D0%B5_%D0%B4%D0%B5%D0%BB%D0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3%D0%B3%D0%BE%D0%BB%D1%8C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ru.wikipedia.org/w/index.php?title=%D0%9F%D1%83%D1%81%D1%82%D0%B0%D1%8F_%D0%BF%D0%BE%D1%80%D0%BE%D0%B4%D0%B0&amp;action=edit&amp;redlink=1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ru.wikipedia.org/wiki/%D0%9E%D0%B1%D0%B5%D0%B4%D0%BD%D0%B5%D0%BD%D0%B8%D0%B5" TargetMode="External"/><Relationship Id="rId9" Type="http://schemas.openxmlformats.org/officeDocument/2006/relationships/hyperlink" Target="https://ru.wikipedia.org/wiki/%D0%9E%D0%B7%D1%8B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0%BB%D0%B8%D0%B2%D0%BD%D0%BE%D0%B9_%D0%BB%D1%83%D0%B3" TargetMode="External"/><Relationship Id="rId13" Type="http://schemas.openxmlformats.org/officeDocument/2006/relationships/hyperlink" Target="https://ru.wikipedia.org/wiki/%D0%98%D0%B7%D0%B2%D0%B5%D1%80%D0%B6%D0%B5%D0%BD%D0%B8%D0%B5_%D0%B2%D1%83%D0%BB%D0%BA%D0%B0%D0%BD%D0%B0" TargetMode="External"/><Relationship Id="rId3" Type="http://schemas.openxmlformats.org/officeDocument/2006/relationships/hyperlink" Target="https://ru.wikipedia.org/wiki/%D0%A2%D1%80%D0%B0%D0%B2%D1%8F%D0%BD%D0%B8%D1%81%D1%82%D1%8B%D0%B5_%D1%80%D0%B0%D1%81%D1%82%D0%B5%D0%BD%D0%B8%D1%8F" TargetMode="External"/><Relationship Id="rId7" Type="http://schemas.openxmlformats.org/officeDocument/2006/relationships/hyperlink" Target="https://ru.wikipedia.org/wiki/%D0%A8%D1%82%D0%BE%D1%80%D0%BC%D0%BE%D0%B2%D0%BE%D0%B9_%D0%BF%D1%80%D0%B8%D0%BB%D0%B8%D0%B2" TargetMode="External"/><Relationship Id="rId12" Type="http://schemas.openxmlformats.org/officeDocument/2006/relationships/hyperlink" Target="https://ru.wikipedia.org/wiki/%D0%92%D1%83%D0%BB%D0%BA%D0%B0%D0%BD%D0%B8%D1%87%D0%B5%D1%81%D0%BA%D0%B8%D0%B9_%D0%BA%D1%80%D0%B0%D1%82%D0%B5%D1%80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ru.wikipedia.org/wiki/%D0%92%D0%BE%D0%B4%D0%BD%D0%BE-%D0%B1%D0%BE%D0%BB%D0%BE%D1%82%D0%BD%D1%8B%D0%B5_%D1%83%D0%B3%D0%BE%D0%B4%D1%8C%D1%8F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8%D0%BB%D0%B8%D0%B2_%D0%B8_%D0%BE%D1%82%D0%BB%D0%B8%D0%B2" TargetMode="External"/><Relationship Id="rId11" Type="http://schemas.openxmlformats.org/officeDocument/2006/relationships/hyperlink" Target="https://ru.wikipedia.org/wiki/%D0%92%D1%83%D0%BB%D0%BA%D0%B0%D0%BD" TargetMode="External"/><Relationship Id="rId5" Type="http://schemas.openxmlformats.org/officeDocument/2006/relationships/hyperlink" Target="https://ru.wikipedia.org/wiki/%D0%9F%D0%BE%D0%B1%D0%B5%D1%80%D0%B5%D0%B6%D1%8C%D0%B5" TargetMode="External"/><Relationship Id="rId15" Type="http://schemas.openxmlformats.org/officeDocument/2006/relationships/image" Target="../media/image14.png"/><Relationship Id="rId10" Type="http://schemas.openxmlformats.org/officeDocument/2006/relationships/hyperlink" Target="https://ru.wikipedia.org/wiki/%D0%94%D0%B5%D0%BF%D1%80%D0%B5%D1%81%D1%81%D0%B8%D1%8F_(%D0%B3%D0%B5%D0%BE%D0%BB%D0%BE%D0%B3%D0%B8%D1%8F)" TargetMode="External"/><Relationship Id="rId4" Type="http://schemas.openxmlformats.org/officeDocument/2006/relationships/hyperlink" Target="https://ru.wikipedia.org/wiki/%D0%93%D0%B0%D0%BB%D0%BE%D1%84%D0%B8%D1%82%D1%8B" TargetMode="External"/><Relationship Id="rId9" Type="http://schemas.openxmlformats.org/officeDocument/2006/relationships/hyperlink" Target="https://ru.wikipedia.org/wiki/%D0%9A%D0%BE%D1%82%D0%BB%D0%BE%D0%B2%D0%B8%D0%BD%D0%B0" TargetMode="External"/><Relationship Id="rId14" Type="http://schemas.openxmlformats.org/officeDocument/2006/relationships/hyperlink" Target="https://ru.wikipedia.org/wiki/%D0%9E%D1%81%D1%83%D1%88%D0%B5%D0%BD%D0%B8%D0%B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0%D0%BB%D0%B0%D0%BD%D0%B4%D1%81%D0%BA%D0%B8%D0%B9_%D1%8F%D0%B7%D1%8B%D0%BA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ru.wikipedia.org/wiki/%D0%94%D1%80%D1%83%D0%BC%D0%BB%D0%B8%D0%BD" TargetMode="External"/><Relationship Id="rId4" Type="http://schemas.openxmlformats.org/officeDocument/2006/relationships/hyperlink" Target="https://ru.wikipedia.org/wiki/%D0%9C%D0%BE%D1%80%D0%B5%D0%BD%D0%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82" y="2846403"/>
            <a:ext cx="10782300" cy="1781004"/>
          </a:xfrm>
        </p:spPr>
        <p:txBody>
          <a:bodyPr/>
          <a:lstStyle/>
          <a:p>
            <a:pPr algn="ctr"/>
            <a:r>
              <a:rPr lang="ru-RU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</a:t>
            </a:r>
            <a:endParaRPr lang="ru-RU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8975" y="0"/>
            <a:ext cx="9450431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6" y="428625"/>
            <a:ext cx="5791200" cy="2647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Роттердам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является </a:t>
            </a:r>
            <a:r>
              <a:rPr lang="ru-RU" sz="3200" dirty="0" smtClean="0"/>
              <a:t>самым большим в </a:t>
            </a:r>
            <a:r>
              <a:rPr lang="ru-RU" sz="3200" dirty="0" smtClean="0">
                <a:hlinkClick r:id="rId2" tooltip="Европа"/>
              </a:rPr>
              <a:t>Европе</a:t>
            </a:r>
            <a:r>
              <a:rPr lang="ru-RU" sz="3200" dirty="0" smtClean="0"/>
              <a:t>, а с 1962 по 2004 г. был самым крупным в мире, пока не уступил это звание </a:t>
            </a:r>
            <a:r>
              <a:rPr lang="ru-RU" sz="3200" dirty="0" smtClean="0">
                <a:hlinkClick r:id="rId3" tooltip="Шанхай"/>
              </a:rPr>
              <a:t>Шанхаю</a:t>
            </a:r>
            <a:r>
              <a:rPr lang="ru-RU" sz="3200" dirty="0" smtClean="0"/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3412" y="3214846"/>
            <a:ext cx="529590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13% грузооборота порта Роттердам приходится на торговлю с Россией &l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975" y="3255434"/>
            <a:ext cx="4918074" cy="3278716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162" y="0"/>
            <a:ext cx="5938838" cy="30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281" y="249555"/>
            <a:ext cx="8143494" cy="4665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Терриконы - </a:t>
            </a:r>
            <a:r>
              <a:rPr lang="ru-RU" dirty="0" smtClean="0"/>
              <a:t>— </a:t>
            </a:r>
            <a:r>
              <a:rPr lang="ru-RU" dirty="0" smtClean="0">
                <a:hlinkClick r:id="rId2" tooltip="Отвал (горное дело)"/>
              </a:rPr>
              <a:t>отвал</a:t>
            </a:r>
            <a:r>
              <a:rPr lang="ru-RU" dirty="0" smtClean="0"/>
              <a:t>, искусственная </a:t>
            </a:r>
            <a:r>
              <a:rPr lang="ru-RU" dirty="0" smtClean="0">
                <a:hlinkClick r:id="rId3" tooltip="Возвышенность"/>
              </a:rPr>
              <a:t>возвышенность</a:t>
            </a:r>
            <a:r>
              <a:rPr lang="ru-RU" dirty="0" smtClean="0"/>
              <a:t> из </a:t>
            </a:r>
            <a:r>
              <a:rPr lang="ru-RU" dirty="0" smtClean="0">
                <a:hlinkClick r:id="rId4" tooltip="Обеднение"/>
              </a:rPr>
              <a:t>обеднённых</a:t>
            </a:r>
            <a:r>
              <a:rPr lang="ru-RU" dirty="0" smtClean="0"/>
              <a:t> и </a:t>
            </a:r>
            <a:r>
              <a:rPr lang="ru-RU" dirty="0" smtClean="0">
                <a:hlinkClick r:id="rId5" tooltip="Пустая порода (страница отсутствует)"/>
              </a:rPr>
              <a:t>пустых пород</a:t>
            </a:r>
            <a:r>
              <a:rPr lang="ru-RU" dirty="0" smtClean="0"/>
              <a:t>, извлечённых при подземной разработке месторождений </a:t>
            </a:r>
            <a:r>
              <a:rPr lang="ru-RU" dirty="0" smtClean="0">
                <a:hlinkClick r:id="rId6" tooltip="Уголь"/>
              </a:rPr>
              <a:t>угля</a:t>
            </a:r>
            <a:r>
              <a:rPr lang="ru-RU" dirty="0" smtClean="0"/>
              <a:t> и других полезных ископаемых, насыпь из отходов от различных производств и сжигания твёрдого топлива.</a:t>
            </a:r>
          </a:p>
          <a:p>
            <a:r>
              <a:rPr lang="ru-RU" dirty="0" err="1" smtClean="0"/>
              <a:t>озы</a:t>
            </a:r>
            <a:r>
              <a:rPr lang="ru-RU" b="1" dirty="0" smtClean="0"/>
              <a:t> </a:t>
            </a:r>
            <a:r>
              <a:rPr lang="ru-RU" dirty="0" smtClean="0"/>
              <a:t>или</a:t>
            </a:r>
            <a:r>
              <a:rPr lang="ru-RU" dirty="0" smtClean="0"/>
              <a:t> </a:t>
            </a:r>
            <a:r>
              <a:rPr lang="ru-RU" b="1" dirty="0" err="1" smtClean="0"/>
              <a:t>э́скеры</a:t>
            </a:r>
            <a:r>
              <a:rPr lang="ru-RU" dirty="0" smtClean="0"/>
              <a:t>  — </a:t>
            </a:r>
            <a:r>
              <a:rPr lang="ru-RU" dirty="0" smtClean="0">
                <a:hlinkClick r:id="rId7" tooltip="Ледник"/>
              </a:rPr>
              <a:t>ледниковая</a:t>
            </a:r>
            <a:r>
              <a:rPr lang="ru-RU" dirty="0" smtClean="0"/>
              <a:t> </a:t>
            </a:r>
            <a:r>
              <a:rPr lang="ru-RU" dirty="0" smtClean="0">
                <a:hlinkClick r:id="rId8" tooltip="Форма рельефа"/>
              </a:rPr>
              <a:t>форма рельефа</a:t>
            </a:r>
            <a:r>
              <a:rPr lang="ru-RU" dirty="0" smtClean="0"/>
              <a:t>, линейно вытянутые, узкие грунтовые валы высотой до нескольких десятков метров, шириной от 100—200 м, длиной до десятков километров (с небольшими перерывами). Сложены из отложений </a:t>
            </a:r>
            <a:r>
              <a:rPr lang="ru-RU" dirty="0" err="1" smtClean="0"/>
              <a:t>подледниковых</a:t>
            </a:r>
            <a:r>
              <a:rPr lang="ru-RU" dirty="0" smtClean="0"/>
              <a:t> вод (галька и песок)</a:t>
            </a:r>
            <a:r>
              <a:rPr lang="ru-RU" baseline="30000" dirty="0" smtClean="0">
                <a:hlinkClick r:id="rId9"/>
              </a:rPr>
              <a:t>[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05825" y="0"/>
            <a:ext cx="3252788" cy="24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42985" y="3352800"/>
            <a:ext cx="24536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0124" y="3933957"/>
            <a:ext cx="3381375" cy="29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1" y="238125"/>
            <a:ext cx="8591550" cy="6476999"/>
          </a:xfrm>
        </p:spPr>
        <p:txBody>
          <a:bodyPr>
            <a:normAutofit/>
          </a:bodyPr>
          <a:lstStyle/>
          <a:p>
            <a:r>
              <a:rPr lang="ru-RU" b="1" dirty="0" smtClean="0"/>
              <a:t>М</a:t>
            </a:r>
            <a:r>
              <a:rPr lang="ru-RU" b="1" dirty="0" smtClean="0"/>
              <a:t>арши </a:t>
            </a:r>
            <a:r>
              <a:rPr lang="ru-RU" dirty="0" smtClean="0"/>
              <a:t> — категория </a:t>
            </a:r>
            <a:r>
              <a:rPr lang="ru-RU" dirty="0" smtClean="0">
                <a:hlinkClick r:id="rId2" tooltip="Водно-болотные угодья"/>
              </a:rPr>
              <a:t>водно-болотных угодий</a:t>
            </a:r>
            <a:r>
              <a:rPr lang="ru-RU" dirty="0" smtClean="0"/>
              <a:t>, периодически затопляемая водами близлежащего </a:t>
            </a:r>
            <a:r>
              <a:rPr lang="ru-RU" dirty="0" smtClean="0"/>
              <a:t>водоёма, характеризующаяся</a:t>
            </a:r>
            <a:r>
              <a:rPr lang="ru-RU" dirty="0" smtClean="0"/>
              <a:t> </a:t>
            </a:r>
            <a:r>
              <a:rPr lang="ru-RU" dirty="0" smtClean="0">
                <a:hlinkClick r:id="rId3" tooltip="Травянистые растения"/>
              </a:rPr>
              <a:t>травянистой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Галофиты"/>
              </a:rPr>
              <a:t>галофитной</a:t>
            </a:r>
            <a:r>
              <a:rPr lang="ru-RU" dirty="0" smtClean="0"/>
              <a:t> растительностью. В русском языке под этим термином обычно подразумевают низменные полосы </a:t>
            </a:r>
            <a:r>
              <a:rPr lang="ru-RU" dirty="0" smtClean="0">
                <a:hlinkClick r:id="rId5" tooltip="Побережье"/>
              </a:rPr>
              <a:t>морского берега</a:t>
            </a:r>
            <a:r>
              <a:rPr lang="ru-RU" dirty="0" smtClean="0"/>
              <a:t>, подверженные воздействию высоких </a:t>
            </a:r>
            <a:r>
              <a:rPr lang="ru-RU" dirty="0" smtClean="0">
                <a:hlinkClick r:id="rId6" tooltip="Прилив и отлив"/>
              </a:rPr>
              <a:t>приливов</a:t>
            </a:r>
            <a:r>
              <a:rPr lang="ru-RU" dirty="0" smtClean="0"/>
              <a:t> или </a:t>
            </a:r>
            <a:r>
              <a:rPr lang="ru-RU" dirty="0" smtClean="0">
                <a:hlinkClick r:id="rId7" tooltip="Штормовой прилив"/>
              </a:rPr>
              <a:t>нагонов</a:t>
            </a:r>
            <a:r>
              <a:rPr lang="ru-RU" dirty="0" smtClean="0"/>
              <a:t> морской воды. В западной литературе это понятие более широкое, может включать в себя </a:t>
            </a:r>
            <a:r>
              <a:rPr lang="ru-RU" dirty="0" smtClean="0">
                <a:hlinkClick r:id="rId8" tooltip="Заливной луг"/>
              </a:rPr>
              <a:t>заливные </a:t>
            </a:r>
            <a:r>
              <a:rPr lang="ru-RU" dirty="0" smtClean="0">
                <a:hlinkClick r:id="rId8" tooltip="Заливной луг"/>
              </a:rPr>
              <a:t>луга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Кальдера</a:t>
            </a:r>
            <a:r>
              <a:rPr lang="ru-RU" dirty="0" smtClean="0"/>
              <a:t> - </a:t>
            </a:r>
            <a:r>
              <a:rPr lang="ru-RU" dirty="0" smtClean="0"/>
              <a:t>обширная  </a:t>
            </a:r>
            <a:r>
              <a:rPr lang="ru-RU" dirty="0" smtClean="0">
                <a:hlinkClick r:id="rId9" tooltip="Котловина"/>
              </a:rPr>
              <a:t>котловина</a:t>
            </a:r>
            <a:r>
              <a:rPr lang="ru-RU" dirty="0" smtClean="0"/>
              <a:t> вулканического происхождения, часто с крутыми стенками и более или менее ровным дном. Такое </a:t>
            </a:r>
            <a:r>
              <a:rPr lang="ru-RU" dirty="0" smtClean="0">
                <a:hlinkClick r:id="rId10" tooltip="Депрессия (геология)"/>
              </a:rPr>
              <a:t>понижение</a:t>
            </a:r>
            <a:r>
              <a:rPr lang="ru-RU" dirty="0" smtClean="0"/>
              <a:t> рельефа образуется на </a:t>
            </a:r>
            <a:r>
              <a:rPr lang="ru-RU" dirty="0" smtClean="0">
                <a:hlinkClick r:id="rId11" tooltip="Вулкан"/>
              </a:rPr>
              <a:t>вулкане</a:t>
            </a:r>
            <a:r>
              <a:rPr lang="ru-RU" dirty="0" smtClean="0"/>
              <a:t> после обрушения стенок </a:t>
            </a:r>
            <a:r>
              <a:rPr lang="ru-RU" dirty="0" smtClean="0">
                <a:hlinkClick r:id="rId12" tooltip="Вулканический кратер"/>
              </a:rPr>
              <a:t>кратера</a:t>
            </a:r>
            <a:r>
              <a:rPr lang="ru-RU" dirty="0" smtClean="0"/>
              <a:t> или в результате его катастрофического </a:t>
            </a:r>
            <a:r>
              <a:rPr lang="ru-RU" dirty="0" smtClean="0">
                <a:hlinkClick r:id="rId13" tooltip="Извержение вулкана"/>
              </a:rPr>
              <a:t>извержения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Польдера</a:t>
            </a:r>
            <a:r>
              <a:rPr lang="ru-RU" dirty="0" smtClean="0"/>
              <a:t>-</a:t>
            </a:r>
            <a:r>
              <a:rPr lang="ru-RU" dirty="0" smtClean="0">
                <a:hlinkClick r:id="rId14" tooltip="Осушение"/>
              </a:rPr>
              <a:t> </a:t>
            </a:r>
            <a:r>
              <a:rPr lang="ru-RU" dirty="0" smtClean="0">
                <a:hlinkClick r:id="rId14" tooltip="Осушение"/>
              </a:rPr>
              <a:t>осушенный</a:t>
            </a:r>
            <a:r>
              <a:rPr lang="ru-RU" dirty="0" smtClean="0"/>
              <a:t> и возделанный низменный участок </a:t>
            </a:r>
            <a:r>
              <a:rPr lang="ru-RU" u="sng" dirty="0" smtClean="0">
                <a:hlinkClick r:id="rId5"/>
              </a:rPr>
              <a:t>побережья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01150" y="0"/>
            <a:ext cx="2990850" cy="210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22026" y="2181224"/>
            <a:ext cx="3069974" cy="20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10675" y="4247133"/>
            <a:ext cx="2838450" cy="26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906" y="335280"/>
            <a:ext cx="11381994" cy="3950970"/>
          </a:xfrm>
        </p:spPr>
        <p:txBody>
          <a:bodyPr/>
          <a:lstStyle/>
          <a:p>
            <a:r>
              <a:rPr lang="ru-RU" b="1" dirty="0" smtClean="0"/>
              <a:t>Друмлины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drumlin</a:t>
            </a:r>
            <a:r>
              <a:rPr lang="ru-RU" dirty="0" smtClean="0"/>
              <a:t> от </a:t>
            </a:r>
            <a:r>
              <a:rPr lang="ru-RU" dirty="0" smtClean="0">
                <a:hlinkClick r:id="rId3" tooltip="Ирландский язык"/>
              </a:rPr>
              <a:t>ирл.</a:t>
            </a:r>
            <a:r>
              <a:rPr lang="ru-RU" dirty="0" smtClean="0"/>
              <a:t> </a:t>
            </a:r>
            <a:r>
              <a:rPr lang="ru-RU" i="1" dirty="0" err="1" smtClean="0"/>
              <a:t>droimnín</a:t>
            </a:r>
            <a:r>
              <a:rPr lang="ru-RU" dirty="0" smtClean="0"/>
              <a:t>) — холм эллиптической формы, сложенный </a:t>
            </a:r>
            <a:r>
              <a:rPr lang="ru-RU" dirty="0" smtClean="0">
                <a:hlinkClick r:id="rId4" tooltip="Морена"/>
              </a:rPr>
              <a:t>мореной</a:t>
            </a:r>
            <a:r>
              <a:rPr lang="ru-RU" dirty="0" smtClean="0"/>
              <a:t>, ориентированный по движению ледника</a:t>
            </a:r>
            <a:r>
              <a:rPr lang="ru-RU" baseline="30000" dirty="0" smtClean="0">
                <a:hlinkClick r:id="rId5"/>
              </a:rPr>
              <a:t>[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холм ледникового происхождения, который имеет овально-продолговатую форму, вытянутую в направлении былого движения льда. Длина друмлина достигает от 1 до 3 км при ширине от 100 до 700 метров и высоте 5-45 метров. Ядро друмлина состоит из кристаллических горных пород, а верхняя часть - морена.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8" y="2967038"/>
            <a:ext cx="45815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1382" y="3114675"/>
            <a:ext cx="4853281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42875"/>
            <a:ext cx="10772775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Флаг Мексики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381" y="742950"/>
            <a:ext cx="9596641" cy="61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725" y="971550"/>
            <a:ext cx="4048126" cy="9958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Флаг Аргентины</a:t>
            </a:r>
            <a:endParaRPr lang="ru-RU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4" y="2998859"/>
            <a:ext cx="2927351" cy="195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1009650"/>
            <a:ext cx="4048126" cy="995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Флаг Ливана</a:t>
            </a:r>
            <a:endParaRPr kumimoji="0" lang="ru-RU" sz="3600" b="0" i="0" u="none" strike="noStrike" kern="1200" cap="none" spc="-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5527" y="2800350"/>
            <a:ext cx="2896473" cy="20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24475" y="1071033"/>
            <a:ext cx="4048126" cy="995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Флаг Нигерии</a:t>
            </a:r>
            <a:endParaRPr kumimoji="0" lang="ru-RU" sz="3600" b="0" i="0" u="none" strike="noStrike" kern="1200" cap="none" spc="-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048000"/>
            <a:ext cx="2505074" cy="1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277225" y="1061508"/>
            <a:ext cx="4048126" cy="995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Флаг Боливии</a:t>
            </a:r>
            <a:endParaRPr kumimoji="0" lang="ru-RU" sz="3600" b="0" i="0" u="none" strike="noStrike" kern="1200" cap="none" spc="-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638" y="2676525"/>
            <a:ext cx="339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1</a:t>
            </a:r>
            <a:r>
              <a:rPr lang="ru-RU" sz="2800" dirty="0" smtClean="0"/>
              <a:t>.  Какой из вулканов располагается южнее других?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Гекла</a:t>
            </a:r>
            <a:endParaRPr lang="ru-RU" sz="2800" dirty="0" smtClean="0"/>
          </a:p>
          <a:p>
            <a:r>
              <a:rPr lang="ru-RU" sz="2800" dirty="0" smtClean="0"/>
              <a:t>Б) Эребус</a:t>
            </a:r>
          </a:p>
          <a:p>
            <a:r>
              <a:rPr lang="ru-RU" sz="2800" dirty="0" smtClean="0"/>
              <a:t>В) </a:t>
            </a:r>
            <a:r>
              <a:rPr lang="ru-RU" sz="2800" dirty="0" err="1" smtClean="0"/>
              <a:t>Котопахи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) Везувий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</a:t>
            </a:r>
            <a:r>
              <a:rPr lang="ru-RU" sz="2800" dirty="0" err="1" smtClean="0"/>
              <a:t>Орисаба</a:t>
            </a:r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6750" y="3409949"/>
            <a:ext cx="110920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Найдите ошибку в перечне соответствий «полуостров- государство» </a:t>
            </a:r>
            <a:endParaRPr kumimoji="0" lang="ru-RU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А)Юкатан 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- Мексика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Скандинавский - Швеция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800" dirty="0" err="1" smtClean="0">
                <a:latin typeface="+mj-lt"/>
                <a:ea typeface="Times New Roman" pitchFamily="18" charset="0"/>
                <a:cs typeface="Arial" pitchFamily="34" charset="0"/>
              </a:rPr>
              <a:t>Кейп-Йорк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 - Австралия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Г)Лабрадор – США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Д) Пиренейский - Португалия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5" y="331161"/>
            <a:ext cx="8099216" cy="260974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3.  Из какой породы был построен известный объект всемирного наследия ЮНЕСКО?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известняк</a:t>
            </a:r>
            <a:endParaRPr lang="ru-RU" sz="2800" dirty="0" smtClean="0"/>
          </a:p>
          <a:p>
            <a:r>
              <a:rPr lang="ru-RU" sz="2800" dirty="0" smtClean="0"/>
              <a:t>Б) гипс</a:t>
            </a:r>
          </a:p>
          <a:p>
            <a:r>
              <a:rPr lang="ru-RU" sz="2800" dirty="0" smtClean="0"/>
              <a:t>В) мрамор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) пемза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гранит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6750" y="3409949"/>
            <a:ext cx="1109207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4.Укажите море, к бассейну которого относится единственная река, вытекающая из самого глубокого озера на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Земле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) Берингово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Б) Восточно-Китайское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Карское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Г) </a:t>
            </a:r>
            <a:r>
              <a:rPr lang="ru-RU" sz="2800" dirty="0" err="1" smtClean="0">
                <a:latin typeface="+mj-lt"/>
                <a:ea typeface="Times New Roman" pitchFamily="18" charset="0"/>
                <a:cs typeface="Arial" pitchFamily="34" charset="0"/>
              </a:rPr>
              <a:t>Восточно-Сибирское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Д) Лаптевых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70" name="AutoShape 2" descr="Парфен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Парфен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Вид на холм Акрополя, увенчанный Парфеноном. 1978 го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500686"/>
            <a:ext cx="3908425" cy="2748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5.  Выберите географический термин. Характеризующий результат вулканической деятельности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терриконы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err="1" smtClean="0"/>
              <a:t>озы</a:t>
            </a:r>
            <a:endParaRPr lang="ru-RU" sz="2800" dirty="0" smtClean="0"/>
          </a:p>
          <a:p>
            <a:r>
              <a:rPr lang="ru-RU" sz="2800" dirty="0" smtClean="0"/>
              <a:t>В) марши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) кальдера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польдер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6750" y="3409949"/>
            <a:ext cx="110920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Укажите порт,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асположенный почти в 700 км от морского побережья,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 принимающий морские суда  </a:t>
            </a:r>
            <a:endParaRPr kumimoji="0" lang="ru-RU" sz="2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400" baseline="0" dirty="0" err="1" smtClean="0">
                <a:latin typeface="+mj-lt"/>
                <a:ea typeface="Times New Roman" pitchFamily="18" charset="0"/>
                <a:cs typeface="Arial" pitchFamily="34" charset="0"/>
              </a:rPr>
              <a:t>Игарка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Б)Роттердам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) Иокогама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Г)Мурманск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Д) Норильск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471066" cy="3021639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7.  На государственном флаге этой страны изображены зеленый </a:t>
            </a:r>
            <a:r>
              <a:rPr lang="ru-RU" sz="2800" dirty="0" err="1" smtClean="0"/>
              <a:t>гремучник</a:t>
            </a:r>
            <a:r>
              <a:rPr lang="ru-RU" sz="2800" dirty="0" smtClean="0"/>
              <a:t>, обыкновенная </a:t>
            </a:r>
            <a:r>
              <a:rPr lang="ru-RU" sz="2800" dirty="0" err="1" smtClean="0"/>
              <a:t>каракара</a:t>
            </a:r>
            <a:r>
              <a:rPr lang="ru-RU" sz="2800" dirty="0" smtClean="0"/>
              <a:t>, кактус </a:t>
            </a:r>
            <a:r>
              <a:rPr lang="ru-RU" sz="2800" dirty="0" err="1" smtClean="0"/>
              <a:t>нопаль</a:t>
            </a:r>
            <a:r>
              <a:rPr lang="ru-RU" sz="2800" dirty="0" smtClean="0"/>
              <a:t>, озеро </a:t>
            </a:r>
            <a:r>
              <a:rPr lang="ru-RU" sz="2800" dirty="0" err="1" smtClean="0"/>
              <a:t>Т</a:t>
            </a:r>
            <a:r>
              <a:rPr lang="ru-RU" sz="2800" dirty="0" err="1" smtClean="0"/>
              <a:t>ескоко</a:t>
            </a:r>
            <a:r>
              <a:rPr lang="ru-RU" sz="2800" dirty="0" smtClean="0"/>
              <a:t> с островом, ветвь вечнозеленого каменного дуба и лавра. Это стран -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Аргентина</a:t>
            </a:r>
            <a:endParaRPr lang="ru-RU" sz="2800" dirty="0" smtClean="0"/>
          </a:p>
          <a:p>
            <a:r>
              <a:rPr lang="ru-RU" sz="2800" dirty="0" smtClean="0"/>
              <a:t>Б) Мексика</a:t>
            </a:r>
          </a:p>
          <a:p>
            <a:r>
              <a:rPr lang="ru-RU" sz="2800" dirty="0" smtClean="0"/>
              <a:t>В) Ливан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) Нигерия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Боливия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6750" y="3409949"/>
            <a:ext cx="1109207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 Выберите столицу государства,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ерриторию которого НЕ пересекает экватор</a:t>
            </a:r>
            <a:endParaRPr kumimoji="0" lang="ru-RU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) Киншаса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800" dirty="0" err="1" smtClean="0">
                <a:latin typeface="+mj-lt"/>
                <a:ea typeface="Times New Roman" pitchFamily="18" charset="0"/>
                <a:cs typeface="Arial" pitchFamily="34" charset="0"/>
              </a:rPr>
              <a:t>Додома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800" dirty="0" err="1" smtClean="0">
                <a:latin typeface="+mj-lt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2800" dirty="0" err="1" smtClean="0">
                <a:latin typeface="+mj-lt"/>
                <a:ea typeface="Times New Roman" pitchFamily="18" charset="0"/>
                <a:cs typeface="Arial" pitchFamily="34" charset="0"/>
              </a:rPr>
              <a:t>ампала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Г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Джакарта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Д) Кито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9.  Выберите вариант ответа. В котором обе формы рельефа образовались благодаря одному фактору </a:t>
            </a:r>
            <a:r>
              <a:rPr lang="ru-RU" sz="2800" dirty="0" err="1" smtClean="0"/>
              <a:t>рельефообразования</a:t>
            </a:r>
            <a:r>
              <a:rPr lang="ru-RU" sz="2800" dirty="0" smtClean="0"/>
              <a:t>: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карьеры и моренные холмы</a:t>
            </a:r>
            <a:endParaRPr lang="ru-RU" sz="2800" dirty="0" smtClean="0"/>
          </a:p>
          <a:p>
            <a:r>
              <a:rPr lang="ru-RU" sz="2800" dirty="0" smtClean="0"/>
              <a:t>Б) пещеры и овраги</a:t>
            </a:r>
          </a:p>
          <a:p>
            <a:r>
              <a:rPr lang="ru-RU" sz="2800" dirty="0" smtClean="0"/>
              <a:t>В) речные долины и балки</a:t>
            </a:r>
            <a:endParaRPr lang="ru-RU" sz="2800" dirty="0" smtClean="0"/>
          </a:p>
          <a:p>
            <a:r>
              <a:rPr lang="ru-RU" sz="2800" dirty="0" smtClean="0"/>
              <a:t>Г) барханы и </a:t>
            </a:r>
            <a:r>
              <a:rPr lang="ru-RU" sz="2800" dirty="0" err="1" smtClean="0"/>
              <a:t>камы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терриконы и друмлины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61975" y="3295649"/>
            <a:ext cx="110920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10.Туристы из Белоруссии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хотят своими глазами увидеть уникальный водопад Виктория на реке Замбези. Какую африканскую страну им необходимо посетить для этого?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24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анзания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) Египет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) Алжир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Г)Зимбабве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Д) ЮАР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11.В Канаде и Бельгии их два, а в Швейцарии и Сингапуре – по четыре. О чем идет речь? 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о зданиях парламента</a:t>
            </a:r>
            <a:endParaRPr lang="ru-RU" sz="2800" dirty="0" smtClean="0"/>
          </a:p>
          <a:p>
            <a:r>
              <a:rPr lang="ru-RU" sz="2800" dirty="0" smtClean="0"/>
              <a:t>Б) о крупных морских портах</a:t>
            </a:r>
          </a:p>
          <a:p>
            <a:r>
              <a:rPr lang="ru-RU" sz="2800" dirty="0" smtClean="0"/>
              <a:t>В)о государственных языках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) о национальных парках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о премьер-министрах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6750" y="3409949"/>
            <a:ext cx="1109207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12.Одинаковую форму правления и государственного устройства имеют… </a:t>
            </a:r>
            <a:endParaRPr kumimoji="0" lang="ru-RU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) Норвегия и </a:t>
            </a:r>
            <a:r>
              <a:rPr lang="ru-RU" sz="2800" dirty="0" err="1" smtClean="0">
                <a:latin typeface="+mj-lt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2800" baseline="0" dirty="0" err="1" smtClean="0">
                <a:latin typeface="+mj-lt"/>
                <a:ea typeface="Times New Roman" pitchFamily="18" charset="0"/>
                <a:cs typeface="Arial" pitchFamily="34" charset="0"/>
              </a:rPr>
              <a:t>слания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Индия и Китай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Бразилия и Германия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Г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США и Япония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Д) Швеция и Финляндия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13. В какой области география себя проявил </a:t>
            </a:r>
            <a:r>
              <a:rPr lang="ru-RU" sz="2800" dirty="0" err="1" smtClean="0"/>
              <a:t>Абрахам</a:t>
            </a:r>
            <a:r>
              <a:rPr lang="ru-RU" sz="2800" dirty="0" smtClean="0"/>
              <a:t> </a:t>
            </a:r>
            <a:r>
              <a:rPr lang="ru-RU" sz="2800" dirty="0" err="1" smtClean="0"/>
              <a:t>О</a:t>
            </a:r>
            <a:r>
              <a:rPr lang="ru-RU" sz="2800" dirty="0" err="1" smtClean="0"/>
              <a:t>ртелия</a:t>
            </a:r>
            <a:r>
              <a:rPr lang="ru-RU" sz="2800" dirty="0" smtClean="0"/>
              <a:t>? 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 smtClean="0"/>
              <a:t>) картографии</a:t>
            </a:r>
            <a:endParaRPr lang="ru-RU" sz="2800" dirty="0" smtClean="0"/>
          </a:p>
          <a:p>
            <a:r>
              <a:rPr lang="ru-RU" sz="2800" dirty="0" smtClean="0"/>
              <a:t>Б) метеорологии</a:t>
            </a:r>
          </a:p>
          <a:p>
            <a:r>
              <a:rPr lang="ru-RU" sz="2800" dirty="0" smtClean="0"/>
              <a:t>В) геологии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 smtClean="0"/>
              <a:t>) демографии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 smtClean="0"/>
              <a:t>) океанографии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3095624"/>
            <a:ext cx="1109207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14. Какие страны не имеют выхода к Мировому океану и граничат только с государствами, также не имеющими выхода к Мировому океану?  </a:t>
            </a:r>
            <a:endParaRPr kumimoji="0" lang="ru-RU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baseline="0" dirty="0" smtClean="0">
                <a:latin typeface="+mj-lt"/>
                <a:ea typeface="Times New Roman" pitchFamily="18" charset="0"/>
                <a:cs typeface="Arial" pitchFamily="34" charset="0"/>
              </a:rPr>
              <a:t>) Венгрия и Лихтенштейн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встрия и Люксембург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Узбекистан и ЦАР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Г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) Швейцария и Венгрия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Д) Лихтенштейн и Узбекистан</a:t>
            </a: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49075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15.  Выберите логотип всемирного фонда дикой природы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А)</a:t>
            </a:r>
            <a:r>
              <a:rPr lang="ru-RU" sz="2800" dirty="0" smtClean="0"/>
              <a:t>                       </a:t>
            </a:r>
            <a:r>
              <a:rPr lang="ru-RU" sz="2800" dirty="0" smtClean="0"/>
              <a:t>Б)                       </a:t>
            </a:r>
            <a:r>
              <a:rPr lang="ru-RU" sz="2800" dirty="0" smtClean="0"/>
              <a:t>В)                      </a:t>
            </a:r>
            <a:r>
              <a:rPr lang="ru-RU" sz="2800" dirty="0" smtClean="0"/>
              <a:t>Г)</a:t>
            </a:r>
            <a:r>
              <a:rPr lang="ru-RU" sz="2800" dirty="0" smtClean="0"/>
              <a:t>                        </a:t>
            </a:r>
            <a:r>
              <a:rPr lang="ru-RU" sz="2800" dirty="0" smtClean="0"/>
              <a:t>Д)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895475"/>
            <a:ext cx="2314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5950" y="1881188"/>
            <a:ext cx="2209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563" y="2133600"/>
            <a:ext cx="17602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138363"/>
            <a:ext cx="14859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4" y="1942782"/>
            <a:ext cx="1990725" cy="192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594</TotalTime>
  <Words>523</Words>
  <Application>Microsoft Office PowerPoint</Application>
  <PresentationFormat>Произвольный</PresentationFormat>
  <Paragraphs>124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Метрополия</vt:lpstr>
      <vt:lpstr>Блиц</vt:lpstr>
      <vt:lpstr>  </vt:lpstr>
      <vt:lpstr>  </vt:lpstr>
      <vt:lpstr>  </vt:lpstr>
      <vt:lpstr>  </vt:lpstr>
      <vt:lpstr>  </vt:lpstr>
      <vt:lpstr>  </vt:lpstr>
      <vt:lpstr>  </vt:lpstr>
      <vt:lpstr>  </vt:lpstr>
      <vt:lpstr>Слайд 10</vt:lpstr>
      <vt:lpstr>Роттердам является самым большим в Европе, а с 1962 по 2004 г. был самым крупным в мире, пока не уступил это звание Шанхаю. </vt:lpstr>
      <vt:lpstr>Слайд 12</vt:lpstr>
      <vt:lpstr>Слайд 13</vt:lpstr>
      <vt:lpstr>Слайд 14</vt:lpstr>
      <vt:lpstr>Флаг Мексики</vt:lpstr>
      <vt:lpstr>Флаг Аргентины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Ксения Корочкина</dc:creator>
  <cp:lastModifiedBy>Елена</cp:lastModifiedBy>
  <cp:revision>78</cp:revision>
  <dcterms:created xsi:type="dcterms:W3CDTF">2020-04-24T03:43:19Z</dcterms:created>
  <dcterms:modified xsi:type="dcterms:W3CDTF">2024-12-10T20:19:40Z</dcterms:modified>
</cp:coreProperties>
</file>