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napToGrid="0">
      <p:cViewPr>
        <p:scale>
          <a:sx n="62" d="100"/>
          <a:sy n="62" d="100"/>
        </p:scale>
        <p:origin x="-1450" y="-480"/>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0CFA602-0450-4330-A95E-3052B3CA628F}" type="datetimeFigureOut">
              <a:rPr lang="ru-RU" smtClean="0"/>
              <a:pPr/>
              <a:t>28.10.2024</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C2033A-74D7-4E43-B7AC-A2BFE1B9AE51}" type="slidenum">
              <a:rPr lang="ru-RU" smtClean="0"/>
              <a:pPr/>
              <a:t>‹#›</a:t>
            </a:fld>
            <a:endParaRPr lang="ru-RU"/>
          </a:p>
        </p:txBody>
      </p:sp>
    </p:spTree>
    <p:extLst>
      <p:ext uri="{BB962C8B-B14F-4D97-AF65-F5344CB8AC3E}">
        <p14:creationId xmlns:p14="http://schemas.microsoft.com/office/powerpoint/2010/main" xmlns="" val="1040307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A8C2033A-74D7-4E43-B7AC-A2BFE1B9AE51}" type="slidenum">
              <a:rPr lang="ru-RU" smtClean="0"/>
              <a:pPr/>
              <a:t>1</a:t>
            </a:fld>
            <a:endParaRPr lang="ru-RU"/>
          </a:p>
        </p:txBody>
      </p:sp>
    </p:spTree>
    <p:extLst>
      <p:ext uri="{BB962C8B-B14F-4D97-AF65-F5344CB8AC3E}">
        <p14:creationId xmlns:p14="http://schemas.microsoft.com/office/powerpoint/2010/main" xmlns="" val="37536791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Pr>
        <a:solidFill>
          <a:schemeClr val="accent1"/>
        </a:solid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03504" y="770467"/>
            <a:ext cx="10782300" cy="3352800"/>
          </a:xfrm>
        </p:spPr>
        <p:txBody>
          <a:bodyPr anchor="b">
            <a:noAutofit/>
          </a:bodyPr>
          <a:lstStyle>
            <a:lvl1pPr algn="l">
              <a:lnSpc>
                <a:spcPct val="80000"/>
              </a:lnSpc>
              <a:defRPr sz="8800" spc="-120" baseline="0">
                <a:solidFill>
                  <a:srgbClr val="FFFFFF"/>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667512" y="4206876"/>
            <a:ext cx="9228201" cy="1645920"/>
          </a:xfrm>
        </p:spPr>
        <p:txBody>
          <a:bodyPr>
            <a:normAutofit/>
          </a:bodyPr>
          <a:lstStyle>
            <a:lvl1pPr marL="0" indent="0" algn="l">
              <a:buNone/>
              <a:defRPr sz="3200">
                <a:solidFill>
                  <a:schemeClr val="bg1"/>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ru-RU" smtClean="0"/>
              <a:t>Образец подзаголовка</a:t>
            </a:r>
            <a:endParaRPr lang="en-US" dirty="0"/>
          </a:p>
        </p:txBody>
      </p:sp>
      <p:sp>
        <p:nvSpPr>
          <p:cNvPr id="7" name="Date Placeholder 6"/>
          <p:cNvSpPr>
            <a:spLocks noGrp="1"/>
          </p:cNvSpPr>
          <p:nvPr>
            <p:ph type="dt" sz="half" idx="10"/>
          </p:nvPr>
        </p:nvSpPr>
        <p:spPr/>
        <p:txBody>
          <a:bodyPr/>
          <a:lstStyle>
            <a:lvl1pPr>
              <a:defRPr>
                <a:solidFill>
                  <a:srgbClr val="FFFFFF">
                    <a:alpha val="80000"/>
                  </a:srgbClr>
                </a:solidFill>
              </a:defRPr>
            </a:lvl1pPr>
          </a:lstStyle>
          <a:p>
            <a:fld id="{7C2E020D-4295-46A2-93B2-90FD8D800AF0}" type="datetimeFigureOut">
              <a:rPr lang="ru-RU" smtClean="0"/>
              <a:pPr/>
              <a:t>28.10.2024</a:t>
            </a:fld>
            <a:endParaRPr lang="ru-RU"/>
          </a:p>
        </p:txBody>
      </p:sp>
      <p:sp>
        <p:nvSpPr>
          <p:cNvPr id="8" name="Footer Placeholder 7"/>
          <p:cNvSpPr>
            <a:spLocks noGrp="1"/>
          </p:cNvSpPr>
          <p:nvPr>
            <p:ph type="ftr" sz="quarter" idx="11"/>
          </p:nvPr>
        </p:nvSpPr>
        <p:spPr/>
        <p:txBody>
          <a:bodyPr/>
          <a:lstStyle>
            <a:lvl1pPr>
              <a:defRPr>
                <a:solidFill>
                  <a:srgbClr val="FFFFFF">
                    <a:alpha val="80000"/>
                  </a:srgbClr>
                </a:solidFill>
              </a:defRPr>
            </a:lvl1pPr>
          </a:lstStyle>
          <a:p>
            <a:endParaRPr lang="ru-RU"/>
          </a:p>
        </p:txBody>
      </p:sp>
      <p:sp>
        <p:nvSpPr>
          <p:cNvPr id="9" name="Slide Number Placeholder 8"/>
          <p:cNvSpPr>
            <a:spLocks noGrp="1"/>
          </p:cNvSpPr>
          <p:nvPr>
            <p:ph type="sldNum" sz="quarter" idx="12"/>
          </p:nvPr>
        </p:nvSpPr>
        <p:spPr/>
        <p:txBody>
          <a:bodyPr/>
          <a:lstStyle>
            <a:lvl1pPr>
              <a:defRPr>
                <a:solidFill>
                  <a:srgbClr val="FFFFFF">
                    <a:alpha val="25000"/>
                  </a:srgbClr>
                </a:solidFill>
              </a:defRPr>
            </a:lvl1pPr>
          </a:lstStyle>
          <a:p>
            <a:fld id="{24EFB848-CB72-4480-97C8-79B17B74CAB1}" type="slidenum">
              <a:rPr lang="ru-RU" smtClean="0"/>
              <a:pPr/>
              <a:t>‹#›</a:t>
            </a:fld>
            <a:endParaRPr lang="ru-RU"/>
          </a:p>
        </p:txBody>
      </p:sp>
    </p:spTree>
    <p:extLst>
      <p:ext uri="{BB962C8B-B14F-4D97-AF65-F5344CB8AC3E}">
        <p14:creationId xmlns:p14="http://schemas.microsoft.com/office/powerpoint/2010/main" xmlns="" val="25047650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7C2E020D-4295-46A2-93B2-90FD8D800AF0}" type="datetimeFigureOut">
              <a:rPr lang="ru-RU" smtClean="0"/>
              <a:pPr/>
              <a:t>28.10.2024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4EFB848-CB72-4480-97C8-79B17B74CAB1}" type="slidenum">
              <a:rPr lang="ru-RU" smtClean="0"/>
              <a:pPr/>
              <a:t>‹#›</a:t>
            </a:fld>
            <a:endParaRPr lang="ru-RU"/>
          </a:p>
        </p:txBody>
      </p:sp>
    </p:spTree>
    <p:extLst>
      <p:ext uri="{BB962C8B-B14F-4D97-AF65-F5344CB8AC3E}">
        <p14:creationId xmlns:p14="http://schemas.microsoft.com/office/powerpoint/2010/main" xmlns="" val="42113383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43950" y="695325"/>
            <a:ext cx="2628900" cy="4800600"/>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771525" y="714375"/>
            <a:ext cx="7734300" cy="540067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7C2E020D-4295-46A2-93B2-90FD8D800AF0}" type="datetimeFigureOut">
              <a:rPr lang="ru-RU" smtClean="0"/>
              <a:pPr/>
              <a:t>28.10.2024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4EFB848-CB72-4480-97C8-79B17B74CAB1}" type="slidenum">
              <a:rPr lang="ru-RU" smtClean="0"/>
              <a:pPr/>
              <a:t>‹#›</a:t>
            </a:fld>
            <a:endParaRPr lang="ru-RU"/>
          </a:p>
        </p:txBody>
      </p:sp>
    </p:spTree>
    <p:extLst>
      <p:ext uri="{BB962C8B-B14F-4D97-AF65-F5344CB8AC3E}">
        <p14:creationId xmlns:p14="http://schemas.microsoft.com/office/powerpoint/2010/main" xmlns="" val="4466827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7C2E020D-4295-46A2-93B2-90FD8D800AF0}" type="datetimeFigureOut">
              <a:rPr lang="ru-RU" smtClean="0"/>
              <a:pPr/>
              <a:t>28.10.2024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4EFB848-CB72-4480-97C8-79B17B74CAB1}" type="slidenum">
              <a:rPr lang="ru-RU" smtClean="0"/>
              <a:pPr/>
              <a:t>‹#›</a:t>
            </a:fld>
            <a:endParaRPr lang="ru-RU"/>
          </a:p>
        </p:txBody>
      </p:sp>
    </p:spTree>
    <p:extLst>
      <p:ext uri="{BB962C8B-B14F-4D97-AF65-F5344CB8AC3E}">
        <p14:creationId xmlns:p14="http://schemas.microsoft.com/office/powerpoint/2010/main" xmlns="" val="11024476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03504" y="767419"/>
            <a:ext cx="10780776" cy="3355848"/>
          </a:xfrm>
        </p:spPr>
        <p:txBody>
          <a:bodyPr anchor="b">
            <a:normAutofit/>
          </a:bodyPr>
          <a:lstStyle>
            <a:lvl1pPr>
              <a:lnSpc>
                <a:spcPct val="80000"/>
              </a:lnSpc>
              <a:defRPr sz="8800" b="0" baseline="0">
                <a:solidFill>
                  <a:schemeClr val="accent1"/>
                </a:solidFill>
              </a:defRPr>
            </a:lvl1pPr>
          </a:lstStyle>
          <a:p>
            <a:r>
              <a:rPr lang="ru-RU" smtClean="0"/>
              <a:t>Образец заголовка</a:t>
            </a:r>
            <a:endParaRPr lang="en-US" dirty="0"/>
          </a:p>
        </p:txBody>
      </p:sp>
      <p:sp>
        <p:nvSpPr>
          <p:cNvPr id="3" name="Text Placeholder 2"/>
          <p:cNvSpPr>
            <a:spLocks noGrp="1"/>
          </p:cNvSpPr>
          <p:nvPr>
            <p:ph type="body" idx="1"/>
          </p:nvPr>
        </p:nvSpPr>
        <p:spPr>
          <a:xfrm>
            <a:off x="667512" y="4204209"/>
            <a:ext cx="9226296" cy="1645920"/>
          </a:xfrm>
        </p:spPr>
        <p:txBody>
          <a:bodyPr anchor="t">
            <a:normAutofit/>
          </a:bodyPr>
          <a:lstStyle>
            <a:lvl1pPr marL="0" indent="0">
              <a:buNone/>
              <a:defRPr sz="320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7C2E020D-4295-46A2-93B2-90FD8D800AF0}" type="datetimeFigureOut">
              <a:rPr lang="ru-RU" smtClean="0"/>
              <a:pPr/>
              <a:t>28.10.2024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4EFB848-CB72-4480-97C8-79B17B74CAB1}" type="slidenum">
              <a:rPr lang="ru-RU" smtClean="0"/>
              <a:pPr/>
              <a:t>‹#›</a:t>
            </a:fld>
            <a:endParaRPr lang="ru-RU"/>
          </a:p>
        </p:txBody>
      </p:sp>
    </p:spTree>
    <p:extLst>
      <p:ext uri="{BB962C8B-B14F-4D97-AF65-F5344CB8AC3E}">
        <p14:creationId xmlns:p14="http://schemas.microsoft.com/office/powerpoint/2010/main" xmlns="" val="1501966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76656"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6011330"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7C2E020D-4295-46A2-93B2-90FD8D800AF0}" type="datetimeFigureOut">
              <a:rPr lang="ru-RU" smtClean="0"/>
              <a:pPr/>
              <a:t>28.10.2024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24EFB848-CB72-4480-97C8-79B17B74CAB1}" type="slidenum">
              <a:rPr lang="ru-RU" smtClean="0"/>
              <a:pPr/>
              <a:t>‹#›</a:t>
            </a:fld>
            <a:endParaRPr lang="ru-RU"/>
          </a:p>
        </p:txBody>
      </p:sp>
    </p:spTree>
    <p:extLst>
      <p:ext uri="{BB962C8B-B14F-4D97-AF65-F5344CB8AC3E}">
        <p14:creationId xmlns:p14="http://schemas.microsoft.com/office/powerpoint/2010/main" xmlns="" val="42369106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676656" y="2040467"/>
            <a:ext cx="4663440" cy="723400"/>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76656" y="2753084"/>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007608" y="2038435"/>
            <a:ext cx="4663440" cy="722376"/>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6007608" y="2750990"/>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7C2E020D-4295-46A2-93B2-90FD8D800AF0}" type="datetimeFigureOut">
              <a:rPr lang="ru-RU" smtClean="0"/>
              <a:pPr/>
              <a:t>28.10.2024</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24EFB848-CB72-4480-97C8-79B17B74CAB1}" type="slidenum">
              <a:rPr lang="ru-RU" smtClean="0"/>
              <a:pPr/>
              <a:t>‹#›</a:t>
            </a:fld>
            <a:endParaRPr lang="ru-RU"/>
          </a:p>
        </p:txBody>
      </p:sp>
    </p:spTree>
    <p:extLst>
      <p:ext uri="{BB962C8B-B14F-4D97-AF65-F5344CB8AC3E}">
        <p14:creationId xmlns:p14="http://schemas.microsoft.com/office/powerpoint/2010/main" xmlns="" val="16502031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7C2E020D-4295-46A2-93B2-90FD8D800AF0}" type="datetimeFigureOut">
              <a:rPr lang="ru-RU" smtClean="0"/>
              <a:pPr/>
              <a:t>28.10.2024</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24EFB848-CB72-4480-97C8-79B17B74CAB1}" type="slidenum">
              <a:rPr lang="ru-RU" smtClean="0"/>
              <a:pPr/>
              <a:t>‹#›</a:t>
            </a:fld>
            <a:endParaRPr lang="ru-RU"/>
          </a:p>
        </p:txBody>
      </p:sp>
    </p:spTree>
    <p:extLst>
      <p:ext uri="{BB962C8B-B14F-4D97-AF65-F5344CB8AC3E}">
        <p14:creationId xmlns:p14="http://schemas.microsoft.com/office/powerpoint/2010/main" xmlns="" val="23442696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2E020D-4295-46A2-93B2-90FD8D800AF0}" type="datetimeFigureOut">
              <a:rPr lang="ru-RU" smtClean="0"/>
              <a:pPr/>
              <a:t>28.10.2024</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24EFB848-CB72-4480-97C8-79B17B74CAB1}" type="slidenum">
              <a:rPr lang="ru-RU" smtClean="0"/>
              <a:pPr/>
              <a:t>‹#›</a:t>
            </a:fld>
            <a:endParaRPr lang="ru-RU"/>
          </a:p>
        </p:txBody>
      </p:sp>
    </p:spTree>
    <p:extLst>
      <p:ext uri="{BB962C8B-B14F-4D97-AF65-F5344CB8AC3E}">
        <p14:creationId xmlns:p14="http://schemas.microsoft.com/office/powerpoint/2010/main" xmlns="" val="10079682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Rectangle 1"/>
          <p:cNvSpPr/>
          <p:nvPr/>
        </p:nvSpPr>
        <p:spPr>
          <a:xfrm>
            <a:off x="7620000" y="0"/>
            <a:ext cx="457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8261404" y="542282"/>
            <a:ext cx="3383280" cy="1920240"/>
          </a:xfrm>
        </p:spPr>
        <p:txBody>
          <a:bodyPr anchor="b">
            <a:noAutofit/>
          </a:bodyPr>
          <a:lstStyle>
            <a:lvl1pPr>
              <a:lnSpc>
                <a:spcPct val="85000"/>
              </a:lnSpc>
              <a:defRPr sz="4000">
                <a:solidFill>
                  <a:srgbClr val="FFFFFF"/>
                </a:solidFill>
              </a:defRPr>
            </a:lvl1pPr>
          </a:lstStyle>
          <a:p>
            <a:r>
              <a:rPr lang="ru-RU" smtClean="0"/>
              <a:t>Образец заголовка</a:t>
            </a:r>
            <a:endParaRPr lang="en-US" dirty="0"/>
          </a:p>
        </p:txBody>
      </p:sp>
      <p:sp>
        <p:nvSpPr>
          <p:cNvPr id="3" name="Content Placeholder 2"/>
          <p:cNvSpPr>
            <a:spLocks noGrp="1"/>
          </p:cNvSpPr>
          <p:nvPr>
            <p:ph idx="1"/>
          </p:nvPr>
        </p:nvSpPr>
        <p:spPr>
          <a:xfrm>
            <a:off x="762000" y="762000"/>
            <a:ext cx="6096000" cy="4572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8275982" y="2511813"/>
            <a:ext cx="3398520" cy="3126987"/>
          </a:xfrm>
        </p:spPr>
        <p:txBody>
          <a:bodyPr>
            <a:normAutofit/>
          </a:bodyPr>
          <a:lstStyle>
            <a:lvl1pPr marL="0" marR="0" indent="0" algn="l" defTabSz="914400" rtl="0" eaLnBrk="1" fontAlgn="auto" latinLnBrk="0" hangingPunct="1">
              <a:lnSpc>
                <a:spcPct val="100000"/>
              </a:lnSpc>
              <a:spcBef>
                <a:spcPts val="1200"/>
              </a:spcBef>
              <a:spcAft>
                <a:spcPts val="0"/>
              </a:spcAft>
              <a:buClrTx/>
              <a:buSzTx/>
              <a:buFontTx/>
              <a:buNone/>
              <a:tabLst/>
              <a:defRPr sz="18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1400"/>
              </a:spcBef>
              <a:spcAft>
                <a:spcPts val="0"/>
              </a:spcAft>
              <a:buClrTx/>
              <a:buSzTx/>
              <a:buFontTx/>
              <a:buNone/>
              <a:tabLst/>
              <a:defRPr/>
            </a:pPr>
            <a:r>
              <a:rPr lang="ru-RU" smtClean="0"/>
              <a:t>Образец текста</a:t>
            </a:r>
          </a:p>
        </p:txBody>
      </p:sp>
      <p:sp>
        <p:nvSpPr>
          <p:cNvPr id="5" name="Date Placeholder 4"/>
          <p:cNvSpPr>
            <a:spLocks noGrp="1"/>
          </p:cNvSpPr>
          <p:nvPr>
            <p:ph type="dt" sz="half" idx="10"/>
          </p:nvPr>
        </p:nvSpPr>
        <p:spPr/>
        <p:txBody>
          <a:bodyPr/>
          <a:lstStyle/>
          <a:p>
            <a:fld id="{7C2E020D-4295-46A2-93B2-90FD8D800AF0}" type="datetimeFigureOut">
              <a:rPr lang="ru-RU" smtClean="0"/>
              <a:pPr/>
              <a:t>28.10.2024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fld id="{24EFB848-CB72-4480-97C8-79B17B74CAB1}" type="slidenum">
              <a:rPr lang="ru-RU" smtClean="0"/>
              <a:pPr/>
              <a:t>‹#›</a:t>
            </a:fld>
            <a:endParaRPr lang="ru-RU"/>
          </a:p>
        </p:txBody>
      </p:sp>
    </p:spTree>
    <p:extLst>
      <p:ext uri="{BB962C8B-B14F-4D97-AF65-F5344CB8AC3E}">
        <p14:creationId xmlns:p14="http://schemas.microsoft.com/office/powerpoint/2010/main" xmlns="" val="34518058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9224" y="5418667"/>
            <a:ext cx="10780776" cy="613283"/>
          </a:xfrm>
        </p:spPr>
        <p:txBody>
          <a:bodyPr anchor="b">
            <a:normAutofit/>
          </a:bodyPr>
          <a:lstStyle>
            <a:lvl1pPr>
              <a:defRPr sz="3200" b="0">
                <a:solidFill>
                  <a:srgbClr val="FFFFFF"/>
                </a:solidFill>
              </a:defRPr>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0" y="0"/>
            <a:ext cx="12192000" cy="5330952"/>
          </a:xfrm>
          <a:solidFill>
            <a:schemeClr val="accent1">
              <a:lumMod val="40000"/>
              <a:lumOff val="60000"/>
            </a:schemeClr>
          </a:solidFill>
        </p:spPr>
        <p:txBody>
          <a:bodyPr anchor="t"/>
          <a:lstStyle>
            <a:lvl1pPr marL="0" indent="0" algn="ctr">
              <a:spcBef>
                <a:spcPts val="800"/>
              </a:spcBef>
              <a:buNone/>
              <a:defRPr sz="3200">
                <a:solidFill>
                  <a:schemeClr val="tx1">
                    <a:lumMod val="75000"/>
                    <a:lumOff val="2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676656" y="5909735"/>
            <a:ext cx="9229344" cy="533400"/>
          </a:xfrm>
        </p:spPr>
        <p:txBody>
          <a:bodyPr>
            <a:normAutofit/>
          </a:bodyPr>
          <a:lstStyle>
            <a:lvl1pPr marL="0" indent="0">
              <a:lnSpc>
                <a:spcPct val="90000"/>
              </a:lnSpc>
              <a:buNone/>
              <a:defRPr sz="14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2" name="Date Placeholder 11"/>
          <p:cNvSpPr>
            <a:spLocks noGrp="1"/>
          </p:cNvSpPr>
          <p:nvPr>
            <p:ph type="dt" sz="half" idx="10"/>
          </p:nvPr>
        </p:nvSpPr>
        <p:spPr/>
        <p:txBody>
          <a:bodyPr/>
          <a:lstStyle>
            <a:lvl1pPr>
              <a:defRPr>
                <a:solidFill>
                  <a:srgbClr val="FFFFFF">
                    <a:alpha val="80000"/>
                  </a:srgbClr>
                </a:solidFill>
              </a:defRPr>
            </a:lvl1pPr>
          </a:lstStyle>
          <a:p>
            <a:fld id="{7C2E020D-4295-46A2-93B2-90FD8D800AF0}" type="datetimeFigureOut">
              <a:rPr lang="ru-RU" smtClean="0"/>
              <a:pPr/>
              <a:t>28.10.2024</a:t>
            </a:fld>
            <a:endParaRPr lang="ru-RU"/>
          </a:p>
        </p:txBody>
      </p:sp>
      <p:sp>
        <p:nvSpPr>
          <p:cNvPr id="13" name="Footer Placeholder 12"/>
          <p:cNvSpPr>
            <a:spLocks noGrp="1"/>
          </p:cNvSpPr>
          <p:nvPr>
            <p:ph type="ftr" sz="quarter" idx="11"/>
          </p:nvPr>
        </p:nvSpPr>
        <p:spPr/>
        <p:txBody>
          <a:bodyPr/>
          <a:lstStyle>
            <a:lvl1pPr>
              <a:defRPr>
                <a:solidFill>
                  <a:srgbClr val="FFFFFF">
                    <a:alpha val="80000"/>
                  </a:srgbClr>
                </a:solidFill>
              </a:defRPr>
            </a:lvl1pPr>
          </a:lstStyle>
          <a:p>
            <a:endParaRPr lang="ru-RU"/>
          </a:p>
        </p:txBody>
      </p:sp>
      <p:sp>
        <p:nvSpPr>
          <p:cNvPr id="14" name="Slide Number Placeholder 13"/>
          <p:cNvSpPr>
            <a:spLocks noGrp="1"/>
          </p:cNvSpPr>
          <p:nvPr>
            <p:ph type="sldNum" sz="quarter" idx="12"/>
          </p:nvPr>
        </p:nvSpPr>
        <p:spPr/>
        <p:txBody>
          <a:bodyPr/>
          <a:lstStyle>
            <a:lvl1pPr>
              <a:defRPr>
                <a:solidFill>
                  <a:srgbClr val="FFFFFF">
                    <a:alpha val="25000"/>
                  </a:srgbClr>
                </a:solidFill>
              </a:defRPr>
            </a:lvl1pPr>
          </a:lstStyle>
          <a:p>
            <a:fld id="{24EFB848-CB72-4480-97C8-79B17B74CAB1}" type="slidenum">
              <a:rPr lang="ru-RU" smtClean="0"/>
              <a:pPr/>
              <a:t>‹#›</a:t>
            </a:fld>
            <a:endParaRPr lang="ru-RU"/>
          </a:p>
        </p:txBody>
      </p:sp>
    </p:spTree>
    <p:extLst>
      <p:ext uri="{BB962C8B-B14F-4D97-AF65-F5344CB8AC3E}">
        <p14:creationId xmlns:p14="http://schemas.microsoft.com/office/powerpoint/2010/main" xmlns="" val="4111063169"/>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7224" y="499533"/>
            <a:ext cx="10772775" cy="1658198"/>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676656" y="2011680"/>
            <a:ext cx="10753725" cy="3766185"/>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85800" y="6412447"/>
            <a:ext cx="4114800" cy="228600"/>
          </a:xfrm>
          <a:prstGeom prst="rect">
            <a:avLst/>
          </a:prstGeom>
        </p:spPr>
        <p:txBody>
          <a:bodyPr vert="horz" lIns="91440" tIns="45720" rIns="91440" bIns="45720" rtlCol="0" anchor="ctr"/>
          <a:lstStyle>
            <a:lvl1pPr algn="l">
              <a:defRPr sz="950">
                <a:solidFill>
                  <a:schemeClr val="tx1">
                    <a:alpha val="80000"/>
                  </a:schemeClr>
                </a:solidFill>
              </a:defRPr>
            </a:lvl1pPr>
          </a:lstStyle>
          <a:p>
            <a:fld id="{7C2E020D-4295-46A2-93B2-90FD8D800AF0}" type="datetimeFigureOut">
              <a:rPr lang="ru-RU" smtClean="0"/>
              <a:pPr/>
              <a:t>28.10.2024</a:t>
            </a:fld>
            <a:endParaRPr lang="ru-RU"/>
          </a:p>
        </p:txBody>
      </p:sp>
      <p:sp>
        <p:nvSpPr>
          <p:cNvPr id="5" name="Footer Placeholder 4"/>
          <p:cNvSpPr>
            <a:spLocks noGrp="1"/>
          </p:cNvSpPr>
          <p:nvPr>
            <p:ph type="ftr" sz="quarter" idx="3"/>
          </p:nvPr>
        </p:nvSpPr>
        <p:spPr>
          <a:xfrm>
            <a:off x="685800" y="6554697"/>
            <a:ext cx="5029200" cy="228600"/>
          </a:xfrm>
          <a:prstGeom prst="rect">
            <a:avLst/>
          </a:prstGeom>
        </p:spPr>
        <p:txBody>
          <a:bodyPr vert="horz" lIns="91440" tIns="45720" rIns="91440" bIns="45720" rtlCol="0" anchor="ctr"/>
          <a:lstStyle>
            <a:lvl1pPr algn="l">
              <a:defRPr sz="950" cap="all" baseline="0">
                <a:solidFill>
                  <a:schemeClr val="tx1">
                    <a:alpha val="80000"/>
                  </a:schemeClr>
                </a:solidFill>
              </a:defRPr>
            </a:lvl1pPr>
          </a:lstStyle>
          <a:p>
            <a:endParaRPr lang="ru-RU"/>
          </a:p>
        </p:txBody>
      </p:sp>
      <p:sp>
        <p:nvSpPr>
          <p:cNvPr id="6" name="Slide Number Placeholder 5"/>
          <p:cNvSpPr>
            <a:spLocks noGrp="1"/>
          </p:cNvSpPr>
          <p:nvPr>
            <p:ph type="sldNum" sz="quarter" idx="4"/>
          </p:nvPr>
        </p:nvSpPr>
        <p:spPr>
          <a:xfrm>
            <a:off x="8763926" y="5876412"/>
            <a:ext cx="2926080" cy="1397039"/>
          </a:xfrm>
          <a:prstGeom prst="rect">
            <a:avLst/>
          </a:prstGeom>
        </p:spPr>
        <p:txBody>
          <a:bodyPr vert="horz" lIns="91440" tIns="45720" rIns="91440" bIns="45720" rtlCol="0" anchor="b"/>
          <a:lstStyle>
            <a:lvl1pPr algn="r">
              <a:defRPr sz="10300" b="0">
                <a:ln>
                  <a:noFill/>
                </a:ln>
                <a:solidFill>
                  <a:schemeClr val="accent1">
                    <a:alpha val="25000"/>
                  </a:schemeClr>
                </a:solidFill>
                <a:latin typeface="+mj-lt"/>
              </a:defRPr>
            </a:lvl1pPr>
          </a:lstStyle>
          <a:p>
            <a:fld id="{24EFB848-CB72-4480-97C8-79B17B74CAB1}" type="slidenum">
              <a:rPr lang="ru-RU" smtClean="0"/>
              <a:pPr/>
              <a:t>‹#›</a:t>
            </a:fld>
            <a:endParaRPr lang="ru-RU"/>
          </a:p>
        </p:txBody>
      </p:sp>
    </p:spTree>
    <p:extLst>
      <p:ext uri="{BB962C8B-B14F-4D97-AF65-F5344CB8AC3E}">
        <p14:creationId xmlns:p14="http://schemas.microsoft.com/office/powerpoint/2010/main" xmlns="" val="161698585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p:titleStyle>
    <p:body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6.xml"/><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hyperlink" Target="https://ru.wikipedia.org/wiki/%D0%9B%D0%B5%D0%B4%D0%BD%D0%B8%D0%BA" TargetMode="External"/><Relationship Id="rId2" Type="http://schemas.openxmlformats.org/officeDocument/2006/relationships/hyperlink" Target="https://ru.wikipedia.org/wiki/%D0%9B%D0%B5%D0%B4%D0%BD%D0%B8%D0%BA%D0%BE%D0%B2%D0%BE%D0%B5_%D0%BF%D0%BE%D0%BB%D0%B5" TargetMode="Externa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hyperlink" Target="https://ru.wikipedia.org/wiki/%D0%90%D0%BD%D1%82%D0%B0%D1%80%D0%BA%D1%82%D0%B8%D0%B4%D0%B0" TargetMode="External"/><Relationship Id="rId4" Type="http://schemas.openxmlformats.org/officeDocument/2006/relationships/hyperlink" Target="https://ru.wikipedia.org/wiki/%D0%93%D1%80%D0%B5%D0%BD%D0%BB%D0%B0%D0%BD%D0%B4%D0%B8%D1%8F" TargetMode="External"/></Relationships>
</file>

<file path=ppt/slides/_rels/slide3.xml.rels><?xml version="1.0" encoding="UTF-8" standalone="yes"?>
<Relationships xmlns="http://schemas.openxmlformats.org/package/2006/relationships"><Relationship Id="rId8" Type="http://schemas.openxmlformats.org/officeDocument/2006/relationships/hyperlink" Target="https://ru.wikipedia.org/wiki/%D0%9A%D1%80%D0%B8%D1%81%D1%82%D0%B0%D0%BB%D0%BB" TargetMode="External"/><Relationship Id="rId3" Type="http://schemas.openxmlformats.org/officeDocument/2006/relationships/hyperlink" Target="https://ru.wikipedia.org/wiki/%D0%9E%D0%BF%D1%82%D0%B8%D1%87%D0%B5%D1%81%D0%BA%D0%BE%D0%B5_%D1%8F%D0%B2%D0%BB%D0%B5%D0%BD%D0%B8%D0%B5" TargetMode="External"/><Relationship Id="rId7" Type="http://schemas.openxmlformats.org/officeDocument/2006/relationships/hyperlink" Target="https://ru.wikipedia.org/wiki/%D0%98%D1%81%D1%82%D0%BE%D1%87%D0%BD%D0%B8%D0%BA_%D1%81%D0%B2%D0%B5%D1%82%D0%B0" TargetMode="External"/><Relationship Id="rId12" Type="http://schemas.openxmlformats.org/officeDocument/2006/relationships/image" Target="../media/image3.png"/><Relationship Id="rId2" Type="http://schemas.openxmlformats.org/officeDocument/2006/relationships/hyperlink" Target="https://ru.wikipedia.org/wiki/%D0%90%D1%82%D0%BC%D0%BE%D1%81%D1%84%D0%B5%D1%80%D0%BD%D1%8B%D0%B5_%D1%8F%D0%B2%D0%BB%D0%B5%D0%BD%D0%B8%D1%8F" TargetMode="External"/><Relationship Id="rId1" Type="http://schemas.openxmlformats.org/officeDocument/2006/relationships/slideLayout" Target="../slideLayouts/slideLayout2.xml"/><Relationship Id="rId6" Type="http://schemas.openxmlformats.org/officeDocument/2006/relationships/hyperlink" Target="https://ru.wikipedia.org/wiki/%D0%9B%D1%83%D0%BD%D0%B0" TargetMode="External"/><Relationship Id="rId11" Type="http://schemas.openxmlformats.org/officeDocument/2006/relationships/image" Target="../media/image2.png"/><Relationship Id="rId5" Type="http://schemas.openxmlformats.org/officeDocument/2006/relationships/hyperlink" Target="https://ru.wikipedia.org/wiki/%D0%A1%D0%BE%D0%BB%D0%BD%D1%86%D0%B5" TargetMode="External"/><Relationship Id="rId10" Type="http://schemas.openxmlformats.org/officeDocument/2006/relationships/hyperlink" Target="https://ru.wikipedia.org/wiki/%D0%A2%D1%80%D0%BE%D0%BF%D0%BE%D1%81%D1%84%D0%B5%D1%80%D0%B0" TargetMode="External"/><Relationship Id="rId4" Type="http://schemas.openxmlformats.org/officeDocument/2006/relationships/hyperlink" Target="https://ru.wikipedia.org/wiki/%D0%A1%D0%B2%D0%B5%D1%82" TargetMode="External"/><Relationship Id="rId9" Type="http://schemas.openxmlformats.org/officeDocument/2006/relationships/hyperlink" Target="https://ru.wikipedia.org/wiki/%D0%9F%D0%B5%D1%80%D0%B8%D1%81%D1%82%D1%8B%D0%B5_%D0%BE%D0%B1%D0%BB%D0%B0%D0%BA%D0%B0" TargetMode="External"/></Relationships>
</file>

<file path=ppt/slides/_rels/slide4.xml.rels><?xml version="1.0" encoding="UTF-8" standalone="yes"?>
<Relationships xmlns="http://schemas.openxmlformats.org/package/2006/relationships"><Relationship Id="rId8" Type="http://schemas.openxmlformats.org/officeDocument/2006/relationships/hyperlink" Target="https://ru.wikipedia.org/wiki/%D0%9F%D1%8B%D0%BB%D1%8C%D0%BD%D0%B0%D1%8F_%D0%B1%D1%83%D1%80%D1%8F" TargetMode="External"/><Relationship Id="rId13" Type="http://schemas.openxmlformats.org/officeDocument/2006/relationships/image" Target="../media/image5.png"/><Relationship Id="rId3" Type="http://schemas.openxmlformats.org/officeDocument/2006/relationships/hyperlink" Target="https://ru.wikipedia.org/wiki/%D0%9D%D0%B0%D0%BF%D1%80%D1%8F%D0%B6%D1%91%D0%BD%D0%BD%D0%BE%D1%81%D1%82%D1%8C_%D1%8D%D0%BB%D0%B5%D0%BA%D1%82%D1%80%D0%B8%D1%87%D0%B5%D1%81%D0%BA%D0%BE%D0%B3%D0%BE_%D0%BF%D0%BE%D0%BB%D1%8F" TargetMode="External"/><Relationship Id="rId7" Type="http://schemas.openxmlformats.org/officeDocument/2006/relationships/hyperlink" Target="https://ru.wikipedia.org/wiki/%D0%9C%D0%B5%D1%82%D0%B5%D0%BB%D1%8C" TargetMode="External"/><Relationship Id="rId12" Type="http://schemas.openxmlformats.org/officeDocument/2006/relationships/image" Target="../media/image4.png"/><Relationship Id="rId2" Type="http://schemas.openxmlformats.org/officeDocument/2006/relationships/hyperlink" Target="https://en.wikipedia.org/wiki/Optical_phenomena" TargetMode="External"/><Relationship Id="rId1" Type="http://schemas.openxmlformats.org/officeDocument/2006/relationships/slideLayout" Target="../slideLayouts/slideLayout2.xml"/><Relationship Id="rId6" Type="http://schemas.openxmlformats.org/officeDocument/2006/relationships/hyperlink" Target="https://ru.wikipedia.org/wiki/%D0%93%D1%80%D0%BE%D0%B7%D0%B0" TargetMode="External"/><Relationship Id="rId11" Type="http://schemas.openxmlformats.org/officeDocument/2006/relationships/hyperlink" Target="https://ru.wikipedia.org/wiki/%D0%9A%D0%BE%D1%80%D0%BE%D0%BD%D0%BD%D1%8B%D0%B9_%D1%80%D0%B0%D0%B7%D1%80%D1%8F%D0%B4" TargetMode="External"/><Relationship Id="rId5" Type="http://schemas.openxmlformats.org/officeDocument/2006/relationships/hyperlink" Target="https://ru.wikipedia.org/wiki/%D0%90%D1%82%D0%BC%D0%BE%D1%81%D1%84%D0%B5%D1%80%D0%B0_%D0%97%D0%B5%D0%BC%D0%BB%D0%B8" TargetMode="External"/><Relationship Id="rId10" Type="http://schemas.openxmlformats.org/officeDocument/2006/relationships/hyperlink" Target="https://ru.wikipedia.org/wiki/%D0%92%D1%83%D0%BB%D0%BA%D0%B0%D0%BD%D0%B8%D1%87%D0%B5%D1%81%D0%BA%D0%B8%D0%B9_%D0%BF%D0%B5%D0%BF%D0%B5%D0%BB" TargetMode="External"/><Relationship Id="rId4" Type="http://schemas.openxmlformats.org/officeDocument/2006/relationships/hyperlink" Target="https://ru.wikipedia.org/wiki/%D0%AD%D0%BB%D0%B5%D0%BA%D1%82%D1%80%D0%B8%D1%87%D0%B5%D1%81%D0%BA%D0%BE%D0%B5_%D0%BF%D0%BE%D0%BB%D0%B5" TargetMode="External"/><Relationship Id="rId9" Type="http://schemas.openxmlformats.org/officeDocument/2006/relationships/hyperlink" Target="https://ru.wikipedia.org/wiki/%D0%A1%D0%B0%D0%BC%D0%BE%D0%BB%D1%91%D1%82"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ru.wikipedia.org/wiki/%D0%92%D0%B5%D0%B7%D1%83%D0%B2%D0%B8%D0%B9" TargetMode="External"/><Relationship Id="rId2" Type="http://schemas.openxmlformats.org/officeDocument/2006/relationships/hyperlink" Target="https://ru.wikipedia.org/wiki/%D0%92%D1%83%D0%BB%D0%BA%D0%B0%D0%BD" TargetMode="Externa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03504" y="1375948"/>
            <a:ext cx="10782300" cy="1781004"/>
          </a:xfrm>
        </p:spPr>
        <p:txBody>
          <a:bodyPr/>
          <a:lstStyle/>
          <a:p>
            <a:pPr algn="ctr"/>
            <a:r>
              <a:rPr lang="ru-RU" dirty="0" smtClean="0">
                <a:latin typeface="Times New Roman" panose="02020603050405020304" pitchFamily="18" charset="0"/>
                <a:cs typeface="Times New Roman" panose="02020603050405020304" pitchFamily="18" charset="0"/>
              </a:rPr>
              <a:t>Географические термины и  понятия</a:t>
            </a:r>
            <a:endParaRPr lang="ru-RU" dirty="0">
              <a:latin typeface="Times New Roman" panose="02020603050405020304" pitchFamily="18" charset="0"/>
              <a:cs typeface="Times New Roman" panose="02020603050405020304" pitchFamily="18" charset="0"/>
            </a:endParaRPr>
          </a:p>
        </p:txBody>
      </p:sp>
      <p:sp>
        <p:nvSpPr>
          <p:cNvPr id="4" name="Подзаголовок 3"/>
          <p:cNvSpPr>
            <a:spLocks noGrp="1"/>
          </p:cNvSpPr>
          <p:nvPr>
            <p:ph type="subTitle" idx="1"/>
          </p:nvPr>
        </p:nvSpPr>
        <p:spPr>
          <a:xfrm>
            <a:off x="1631339" y="5498756"/>
            <a:ext cx="9228201" cy="910093"/>
          </a:xfrm>
        </p:spPr>
        <p:txBody>
          <a:bodyPr/>
          <a:lstStyle/>
          <a:p>
            <a:pPr algn="ctr"/>
            <a:r>
              <a:rPr lang="ru-RU" dirty="0" smtClean="0"/>
              <a:t>Часть </a:t>
            </a:r>
            <a:r>
              <a:rPr lang="ru-RU" dirty="0" smtClean="0"/>
              <a:t>3 </a:t>
            </a:r>
            <a:endParaRPr lang="ru-RU" dirty="0"/>
          </a:p>
        </p:txBody>
      </p:sp>
    </p:spTree>
    <p:extLst>
      <p:ext uri="{BB962C8B-B14F-4D97-AF65-F5344CB8AC3E}">
        <p14:creationId xmlns:p14="http://schemas.microsoft.com/office/powerpoint/2010/main" xmlns="" val="39897482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srcRect/>
          <a:stretch>
            <a:fillRect/>
          </a:stretch>
        </p:blipFill>
        <p:spPr bwMode="auto">
          <a:xfrm>
            <a:off x="1978883" y="858279"/>
            <a:ext cx="8277528" cy="4553980"/>
          </a:xfrm>
          <a:prstGeom prst="rect">
            <a:avLst/>
          </a:prstGeom>
          <a:noFill/>
          <a:ln w="9525">
            <a:noFill/>
            <a:miter lim="800000"/>
            <a:headEnd/>
            <a:tailEnd/>
          </a:ln>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47135" y="264755"/>
            <a:ext cx="11565924" cy="1658198"/>
          </a:xfrm>
        </p:spPr>
        <p:txBody>
          <a:bodyPr>
            <a:normAutofit fontScale="90000"/>
          </a:bodyPr>
          <a:lstStyle/>
          <a:p>
            <a:r>
              <a:rPr lang="ru-RU" dirty="0" smtClean="0"/>
              <a:t>Космополиты – </a:t>
            </a:r>
            <a:r>
              <a:rPr lang="ru-RU" sz="4400" dirty="0" smtClean="0">
                <a:solidFill>
                  <a:schemeClr val="tx1"/>
                </a:solidFill>
              </a:rPr>
              <a:t>виды животных и растений, ареал обитания которых охватывает почти весь земной шар (кроме Антарктиды)</a:t>
            </a:r>
            <a:endParaRPr lang="ru-RU" dirty="0">
              <a:solidFill>
                <a:schemeClr val="tx1"/>
              </a:solidFill>
            </a:endParaRPr>
          </a:p>
        </p:txBody>
      </p:sp>
      <p:sp>
        <p:nvSpPr>
          <p:cNvPr id="3" name="TextBox 2"/>
          <p:cNvSpPr txBox="1"/>
          <p:nvPr/>
        </p:nvSpPr>
        <p:spPr>
          <a:xfrm>
            <a:off x="803189" y="2137719"/>
            <a:ext cx="10120184" cy="4708981"/>
          </a:xfrm>
          <a:prstGeom prst="rect">
            <a:avLst/>
          </a:prstGeom>
          <a:noFill/>
        </p:spPr>
        <p:txBody>
          <a:bodyPr wrap="square" rtlCol="0">
            <a:spAutoFit/>
          </a:bodyPr>
          <a:lstStyle/>
          <a:p>
            <a:r>
              <a:rPr lang="ru-RU" sz="2400" dirty="0" smtClean="0"/>
              <a:t>Примеры: </a:t>
            </a:r>
          </a:p>
          <a:p>
            <a:pPr>
              <a:buFont typeface="Arial" pitchFamily="34" charset="0"/>
              <a:buChar char="•"/>
            </a:pPr>
            <a:r>
              <a:rPr lang="ru-RU" sz="2400" dirty="0" smtClean="0"/>
              <a:t>  двудомная крапива</a:t>
            </a:r>
          </a:p>
          <a:p>
            <a:pPr>
              <a:buFont typeface="Arial" pitchFamily="34" charset="0"/>
              <a:buChar char="•"/>
            </a:pPr>
            <a:r>
              <a:rPr lang="ru-RU" sz="2400" dirty="0" smtClean="0"/>
              <a:t>  злаки</a:t>
            </a:r>
          </a:p>
          <a:p>
            <a:pPr>
              <a:buFont typeface="Arial" pitchFamily="34" charset="0"/>
              <a:buChar char="•"/>
            </a:pPr>
            <a:r>
              <a:rPr lang="ru-RU" sz="2400" dirty="0" smtClean="0"/>
              <a:t>  береговая ласточка</a:t>
            </a:r>
          </a:p>
          <a:p>
            <a:pPr>
              <a:buFont typeface="Arial" pitchFamily="34" charset="0"/>
              <a:buChar char="•"/>
            </a:pPr>
            <a:r>
              <a:rPr lang="ru-RU" sz="2400" dirty="0" smtClean="0"/>
              <a:t>  отряд воробьиных</a:t>
            </a:r>
          </a:p>
          <a:p>
            <a:endParaRPr lang="ru-RU" sz="1200" dirty="0" smtClean="0"/>
          </a:p>
          <a:p>
            <a:r>
              <a:rPr lang="ru-RU" sz="2400" dirty="0" smtClean="0"/>
              <a:t>В океанах: </a:t>
            </a:r>
          </a:p>
          <a:p>
            <a:pPr>
              <a:buFont typeface="Arial" pitchFamily="34" charset="0"/>
              <a:buChar char="•"/>
            </a:pPr>
            <a:r>
              <a:rPr lang="ru-RU" sz="2400" dirty="0" smtClean="0"/>
              <a:t>  акула</a:t>
            </a:r>
          </a:p>
          <a:p>
            <a:pPr>
              <a:buFont typeface="Arial" pitchFamily="34" charset="0"/>
              <a:buChar char="•"/>
            </a:pPr>
            <a:r>
              <a:rPr lang="ru-RU" sz="2400" dirty="0" smtClean="0"/>
              <a:t>  моллюск-мидия</a:t>
            </a:r>
          </a:p>
          <a:p>
            <a:pPr>
              <a:buFont typeface="Arial" pitchFamily="34" charset="0"/>
              <a:buChar char="•"/>
            </a:pPr>
            <a:r>
              <a:rPr lang="ru-RU" sz="2400" dirty="0" smtClean="0"/>
              <a:t>  дельфины</a:t>
            </a:r>
          </a:p>
          <a:p>
            <a:endParaRPr lang="ru-RU" sz="1600" dirty="0" smtClean="0"/>
          </a:p>
          <a:p>
            <a:r>
              <a:rPr lang="ru-RU" sz="2400" dirty="0" smtClean="0"/>
              <a:t>Приспособились к жизни с человеком: серая крыса, клопы, блохи</a:t>
            </a:r>
          </a:p>
          <a:p>
            <a:endParaRPr lang="ru-RU" sz="24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200024" y="190614"/>
            <a:ext cx="11687176" cy="1658198"/>
          </a:xfrm>
        </p:spPr>
        <p:txBody>
          <a:bodyPr>
            <a:normAutofit/>
          </a:bodyPr>
          <a:lstStyle/>
          <a:p>
            <a:r>
              <a:rPr lang="ru-RU" dirty="0" smtClean="0"/>
              <a:t>Ирригация (орошение)- искусственное увлажнение почвы путем подвода воды</a:t>
            </a:r>
            <a:endParaRPr lang="ru-RU" dirty="0"/>
          </a:p>
        </p:txBody>
      </p:sp>
      <p:pic>
        <p:nvPicPr>
          <p:cNvPr id="10242" name="Picture 2"/>
          <p:cNvPicPr>
            <a:picLocks noChangeAspect="1" noChangeArrowheads="1"/>
          </p:cNvPicPr>
          <p:nvPr/>
        </p:nvPicPr>
        <p:blipFill>
          <a:blip r:embed="rId2"/>
          <a:srcRect/>
          <a:stretch>
            <a:fillRect/>
          </a:stretch>
        </p:blipFill>
        <p:spPr bwMode="auto">
          <a:xfrm>
            <a:off x="300039" y="2133215"/>
            <a:ext cx="4511952" cy="2574710"/>
          </a:xfrm>
          <a:prstGeom prst="rect">
            <a:avLst/>
          </a:prstGeom>
          <a:noFill/>
          <a:ln w="9525">
            <a:noFill/>
            <a:miter lim="800000"/>
            <a:headEnd/>
            <a:tailEnd/>
          </a:ln>
          <a:effectLst/>
        </p:spPr>
      </p:pic>
      <p:pic>
        <p:nvPicPr>
          <p:cNvPr id="10243" name="Picture 3"/>
          <p:cNvPicPr>
            <a:picLocks noChangeAspect="1" noChangeArrowheads="1"/>
          </p:cNvPicPr>
          <p:nvPr/>
        </p:nvPicPr>
        <p:blipFill>
          <a:blip r:embed="rId3"/>
          <a:srcRect/>
          <a:stretch>
            <a:fillRect/>
          </a:stretch>
        </p:blipFill>
        <p:spPr bwMode="auto">
          <a:xfrm>
            <a:off x="7203989" y="1939495"/>
            <a:ext cx="4554109" cy="2370410"/>
          </a:xfrm>
          <a:prstGeom prst="rect">
            <a:avLst/>
          </a:prstGeom>
          <a:noFill/>
          <a:ln w="9525">
            <a:noFill/>
            <a:miter lim="800000"/>
            <a:headEnd/>
            <a:tailEnd/>
          </a:ln>
          <a:effectLst/>
        </p:spPr>
      </p:pic>
      <p:pic>
        <p:nvPicPr>
          <p:cNvPr id="10244" name="Picture 4"/>
          <p:cNvPicPr>
            <a:picLocks noChangeAspect="1" noChangeArrowheads="1"/>
          </p:cNvPicPr>
          <p:nvPr/>
        </p:nvPicPr>
        <p:blipFill>
          <a:blip r:embed="rId4"/>
          <a:srcRect/>
          <a:stretch>
            <a:fillRect/>
          </a:stretch>
        </p:blipFill>
        <p:spPr bwMode="auto">
          <a:xfrm>
            <a:off x="4102957" y="3873650"/>
            <a:ext cx="4906201" cy="2823712"/>
          </a:xfrm>
          <a:prstGeom prst="rect">
            <a:avLst/>
          </a:prstGeom>
          <a:noFill/>
          <a:ln w="9525">
            <a:noFill/>
            <a:miter lim="800000"/>
            <a:headEnd/>
            <a:tailEnd/>
          </a:ln>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57224" y="499533"/>
            <a:ext cx="11094052" cy="2095386"/>
          </a:xfrm>
        </p:spPr>
        <p:txBody>
          <a:bodyPr>
            <a:noAutofit/>
          </a:bodyPr>
          <a:lstStyle/>
          <a:p>
            <a:r>
              <a:rPr lang="ru-RU" sz="3600" b="1" dirty="0" err="1" smtClean="0">
                <a:solidFill>
                  <a:schemeClr val="tx1"/>
                </a:solidFill>
              </a:rPr>
              <a:t>Нуната́к</a:t>
            </a:r>
            <a:r>
              <a:rPr lang="ru-RU" sz="3600" dirty="0" smtClean="0">
                <a:solidFill>
                  <a:schemeClr val="tx1"/>
                </a:solidFill>
              </a:rPr>
              <a:t> </a:t>
            </a:r>
            <a:r>
              <a:rPr lang="ru-RU" sz="2800" dirty="0" smtClean="0">
                <a:solidFill>
                  <a:schemeClr val="tx1"/>
                </a:solidFill>
              </a:rPr>
              <a:t>— </a:t>
            </a:r>
            <a:r>
              <a:rPr lang="ru-RU" sz="2800" dirty="0" smtClean="0">
                <a:solidFill>
                  <a:schemeClr val="tx1"/>
                </a:solidFill>
              </a:rPr>
              <a:t>полностью окружённый льдом скалистый пик, горный гребень или холм, выступающий над поверхностью </a:t>
            </a:r>
            <a:r>
              <a:rPr lang="ru-RU" sz="2800" u="sng" dirty="0" smtClean="0">
                <a:solidFill>
                  <a:schemeClr val="tx1"/>
                </a:solidFill>
                <a:hlinkClick r:id="rId2" tooltip="Ледниковое поле"/>
              </a:rPr>
              <a:t>ледникового покрова</a:t>
            </a:r>
            <a:r>
              <a:rPr lang="ru-RU" sz="2800" dirty="0" smtClean="0">
                <a:solidFill>
                  <a:schemeClr val="tx1"/>
                </a:solidFill>
              </a:rPr>
              <a:t> или горного </a:t>
            </a:r>
            <a:r>
              <a:rPr lang="ru-RU" sz="2800" u="sng" dirty="0" smtClean="0">
                <a:solidFill>
                  <a:schemeClr val="tx1"/>
                </a:solidFill>
                <a:hlinkClick r:id="rId3"/>
              </a:rPr>
              <a:t>ледника</a:t>
            </a:r>
            <a:r>
              <a:rPr lang="ru-RU" sz="2800" dirty="0" smtClean="0">
                <a:solidFill>
                  <a:schemeClr val="tx1"/>
                </a:solidFill>
              </a:rPr>
              <a:t>. </a:t>
            </a:r>
            <a:r>
              <a:rPr lang="ru-RU" sz="2800" dirty="0" smtClean="0">
                <a:solidFill>
                  <a:schemeClr val="tx1"/>
                </a:solidFill>
              </a:rPr>
              <a:t/>
            </a:r>
            <a:br>
              <a:rPr lang="ru-RU" sz="2800" dirty="0" smtClean="0">
                <a:solidFill>
                  <a:schemeClr val="tx1"/>
                </a:solidFill>
              </a:rPr>
            </a:br>
            <a:r>
              <a:rPr lang="ru-RU" sz="2800" dirty="0" smtClean="0">
                <a:solidFill>
                  <a:schemeClr val="tx1"/>
                </a:solidFill>
              </a:rPr>
              <a:t/>
            </a:r>
            <a:br>
              <a:rPr lang="ru-RU" sz="2800" dirty="0" smtClean="0">
                <a:solidFill>
                  <a:schemeClr val="tx1"/>
                </a:solidFill>
              </a:rPr>
            </a:br>
            <a:r>
              <a:rPr lang="ru-RU" sz="2800" dirty="0" err="1" smtClean="0">
                <a:solidFill>
                  <a:schemeClr val="tx1"/>
                </a:solidFill>
              </a:rPr>
              <a:t>Нунатаки</a:t>
            </a:r>
            <a:r>
              <a:rPr lang="ru-RU" sz="2800" dirty="0" smtClean="0">
                <a:solidFill>
                  <a:schemeClr val="tx1"/>
                </a:solidFill>
              </a:rPr>
              <a:t> </a:t>
            </a:r>
            <a:r>
              <a:rPr lang="ru-RU" sz="2800" dirty="0" smtClean="0">
                <a:solidFill>
                  <a:schemeClr val="tx1"/>
                </a:solidFill>
              </a:rPr>
              <a:t>типичны для периферийных районов </a:t>
            </a:r>
            <a:r>
              <a:rPr lang="ru-RU" sz="2800" dirty="0" smtClean="0">
                <a:solidFill>
                  <a:schemeClr val="tx1"/>
                </a:solidFill>
                <a:hlinkClick r:id="rId4" tooltip="Гренландия"/>
              </a:rPr>
              <a:t>Гренландии</a:t>
            </a:r>
            <a:r>
              <a:rPr lang="ru-RU" sz="2800" dirty="0" smtClean="0">
                <a:solidFill>
                  <a:schemeClr val="tx1"/>
                </a:solidFill>
              </a:rPr>
              <a:t> и </a:t>
            </a:r>
            <a:r>
              <a:rPr lang="ru-RU" sz="2800" dirty="0" smtClean="0">
                <a:solidFill>
                  <a:schemeClr val="tx1"/>
                </a:solidFill>
                <a:hlinkClick r:id="rId5" tooltip="Антарктида"/>
              </a:rPr>
              <a:t>Антарктиды</a:t>
            </a:r>
            <a:r>
              <a:rPr lang="ru-RU" sz="2800" dirty="0" smtClean="0">
                <a:solidFill>
                  <a:schemeClr val="tx1"/>
                </a:solidFill>
              </a:rPr>
              <a:t>. </a:t>
            </a:r>
            <a:r>
              <a:rPr lang="ru-RU" sz="2800" dirty="0" smtClean="0">
                <a:solidFill>
                  <a:schemeClr val="tx1"/>
                </a:solidFill>
              </a:rPr>
              <a:t>Служат убежищем для растительности в ледниковых областях</a:t>
            </a:r>
            <a:endParaRPr lang="ru-RU" sz="2800" dirty="0">
              <a:solidFill>
                <a:schemeClr val="tx1"/>
              </a:solidFill>
            </a:endParaRPr>
          </a:p>
        </p:txBody>
      </p:sp>
      <p:pic>
        <p:nvPicPr>
          <p:cNvPr id="1026" name="Picture 2"/>
          <p:cNvPicPr>
            <a:picLocks noGrp="1" noChangeAspect="1" noChangeArrowheads="1"/>
          </p:cNvPicPr>
          <p:nvPr>
            <p:ph idx="1"/>
          </p:nvPr>
        </p:nvPicPr>
        <p:blipFill>
          <a:blip r:embed="rId6"/>
          <a:srcRect/>
          <a:stretch>
            <a:fillRect/>
          </a:stretch>
        </p:blipFill>
        <p:spPr bwMode="auto">
          <a:xfrm>
            <a:off x="2380358" y="3163416"/>
            <a:ext cx="6344129" cy="3694584"/>
          </a:xfrm>
          <a:prstGeom prst="rect">
            <a:avLst/>
          </a:prstGeom>
          <a:noFill/>
          <a:ln w="9525">
            <a:noFill/>
            <a:miter lim="800000"/>
            <a:headEnd/>
            <a:tailEnd/>
          </a:ln>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32486" y="499533"/>
            <a:ext cx="10997513" cy="1658198"/>
          </a:xfrm>
        </p:spPr>
        <p:txBody>
          <a:bodyPr>
            <a:noAutofit/>
          </a:bodyPr>
          <a:lstStyle/>
          <a:p>
            <a:r>
              <a:rPr lang="ru-RU" sz="3200" b="1" dirty="0" smtClean="0">
                <a:solidFill>
                  <a:schemeClr val="tx1"/>
                </a:solidFill>
              </a:rPr>
              <a:t>Гало́</a:t>
            </a:r>
            <a:r>
              <a:rPr lang="ru-RU" sz="3200" b="1" baseline="30000" dirty="0" smtClean="0">
                <a:solidFill>
                  <a:schemeClr val="tx1"/>
                </a:solidFill>
              </a:rPr>
              <a:t> </a:t>
            </a:r>
            <a:r>
              <a:rPr lang="ru-RU" sz="3200" b="1" baseline="30000" dirty="0" smtClean="0">
                <a:solidFill>
                  <a:schemeClr val="tx1"/>
                </a:solidFill>
              </a:rPr>
              <a:t> (</a:t>
            </a:r>
            <a:r>
              <a:rPr lang="ru-RU" sz="3200" dirty="0" smtClean="0">
                <a:solidFill>
                  <a:schemeClr val="tx1"/>
                </a:solidFill>
              </a:rPr>
              <a:t>также</a:t>
            </a:r>
            <a:r>
              <a:rPr lang="ru-RU" sz="3200" dirty="0" smtClean="0">
                <a:solidFill>
                  <a:schemeClr val="tx1"/>
                </a:solidFill>
              </a:rPr>
              <a:t> </a:t>
            </a:r>
            <a:r>
              <a:rPr lang="ru-RU" sz="3200" b="1" dirty="0" err="1" smtClean="0">
                <a:solidFill>
                  <a:schemeClr val="tx1"/>
                </a:solidFill>
              </a:rPr>
              <a:t>а́ура</a:t>
            </a:r>
            <a:r>
              <a:rPr lang="ru-RU" sz="3200" dirty="0" smtClean="0">
                <a:solidFill>
                  <a:schemeClr val="tx1"/>
                </a:solidFill>
              </a:rPr>
              <a:t>, </a:t>
            </a:r>
            <a:r>
              <a:rPr lang="ru-RU" sz="3200" b="1" dirty="0" smtClean="0">
                <a:solidFill>
                  <a:schemeClr val="tx1"/>
                </a:solidFill>
              </a:rPr>
              <a:t>нимб</a:t>
            </a:r>
            <a:r>
              <a:rPr lang="ru-RU" sz="3200" dirty="0" smtClean="0">
                <a:solidFill>
                  <a:schemeClr val="tx1"/>
                </a:solidFill>
              </a:rPr>
              <a:t>, </a:t>
            </a:r>
            <a:r>
              <a:rPr lang="ru-RU" sz="3200" b="1" dirty="0" err="1" smtClean="0">
                <a:solidFill>
                  <a:schemeClr val="tx1"/>
                </a:solidFill>
              </a:rPr>
              <a:t>орео́л</a:t>
            </a:r>
            <a:r>
              <a:rPr lang="ru-RU" sz="3200" b="1" dirty="0" smtClean="0">
                <a:solidFill>
                  <a:schemeClr val="tx1"/>
                </a:solidFill>
              </a:rPr>
              <a:t>) </a:t>
            </a:r>
            <a:r>
              <a:rPr lang="ru-RU" sz="3200" dirty="0" smtClean="0">
                <a:solidFill>
                  <a:schemeClr val="tx1"/>
                </a:solidFill>
              </a:rPr>
              <a:t> — группа </a:t>
            </a:r>
            <a:r>
              <a:rPr lang="ru-RU" sz="3200" dirty="0" smtClean="0">
                <a:solidFill>
                  <a:schemeClr val="tx1"/>
                </a:solidFill>
                <a:hlinkClick r:id="rId2" tooltip="Атмосферные явления"/>
              </a:rPr>
              <a:t>атмосферных</a:t>
            </a:r>
            <a:r>
              <a:rPr lang="ru-RU" sz="3200" dirty="0" smtClean="0">
                <a:solidFill>
                  <a:schemeClr val="tx1"/>
                </a:solidFill>
              </a:rPr>
              <a:t> </a:t>
            </a:r>
            <a:r>
              <a:rPr lang="ru-RU" sz="3200" dirty="0" smtClean="0">
                <a:solidFill>
                  <a:schemeClr val="tx1"/>
                </a:solidFill>
                <a:hlinkClick r:id="rId3" tooltip="Оптическое явление"/>
              </a:rPr>
              <a:t>оптических</a:t>
            </a:r>
            <a:r>
              <a:rPr lang="ru-RU" sz="3200" dirty="0" smtClean="0">
                <a:solidFill>
                  <a:schemeClr val="tx1"/>
                </a:solidFill>
              </a:rPr>
              <a:t> явлений, характеризуемая возникновением вторичного свечения вокруг источника </a:t>
            </a:r>
            <a:r>
              <a:rPr lang="ru-RU" sz="3200" dirty="0" smtClean="0">
                <a:solidFill>
                  <a:schemeClr val="tx1"/>
                </a:solidFill>
                <a:hlinkClick r:id="rId4" tooltip="Свет"/>
              </a:rPr>
              <a:t>света</a:t>
            </a:r>
            <a:r>
              <a:rPr lang="ru-RU" sz="3200" dirty="0" smtClean="0">
                <a:solidFill>
                  <a:schemeClr val="tx1"/>
                </a:solidFill>
              </a:rPr>
              <a:t>, как правило, имеющее форму круга, кольца, дуги, светового столба или «алмазной пыли»</a:t>
            </a:r>
            <a:endParaRPr lang="ru-RU" sz="3200" dirty="0">
              <a:solidFill>
                <a:schemeClr val="tx1"/>
              </a:solidFill>
            </a:endParaRPr>
          </a:p>
        </p:txBody>
      </p:sp>
      <p:sp>
        <p:nvSpPr>
          <p:cNvPr id="3" name="Содержимое 2"/>
          <p:cNvSpPr>
            <a:spLocks noGrp="1"/>
          </p:cNvSpPr>
          <p:nvPr>
            <p:ph idx="1"/>
          </p:nvPr>
        </p:nvSpPr>
        <p:spPr>
          <a:xfrm>
            <a:off x="407773" y="2817342"/>
            <a:ext cx="4732638" cy="3583458"/>
          </a:xfrm>
        </p:spPr>
        <p:txBody>
          <a:bodyPr>
            <a:normAutofit/>
          </a:bodyPr>
          <a:lstStyle/>
          <a:p>
            <a:r>
              <a:rPr lang="ru-RU" dirty="0" smtClean="0"/>
              <a:t>Гало </a:t>
            </a:r>
            <a:r>
              <a:rPr lang="ru-RU" dirty="0" smtClean="0"/>
              <a:t>обычно появляется вокруг </a:t>
            </a:r>
            <a:r>
              <a:rPr lang="ru-RU" dirty="0" smtClean="0">
                <a:hlinkClick r:id="rId5" tooltip="Солнце"/>
              </a:rPr>
              <a:t>Солнца</a:t>
            </a:r>
            <a:r>
              <a:rPr lang="ru-RU" dirty="0" smtClean="0"/>
              <a:t> или </a:t>
            </a:r>
            <a:r>
              <a:rPr lang="ru-RU" dirty="0" smtClean="0">
                <a:hlinkClick r:id="rId6" tooltip="Луна"/>
              </a:rPr>
              <a:t>Луны</a:t>
            </a:r>
            <a:r>
              <a:rPr lang="ru-RU" dirty="0" smtClean="0"/>
              <a:t>, иногда вокруг других мощных </a:t>
            </a:r>
            <a:r>
              <a:rPr lang="ru-RU" dirty="0" smtClean="0">
                <a:hlinkClick r:id="rId7" tooltip="Источник света"/>
              </a:rPr>
              <a:t>источников света</a:t>
            </a:r>
            <a:r>
              <a:rPr lang="ru-RU" dirty="0" smtClean="0"/>
              <a:t>, таких как уличные огни. Существует множество типов гало, но все они вызваны преимущественно ледяными </a:t>
            </a:r>
            <a:r>
              <a:rPr lang="ru-RU" dirty="0" smtClean="0">
                <a:hlinkClick r:id="rId8" tooltip="Кристалл"/>
              </a:rPr>
              <a:t>кристаллами</a:t>
            </a:r>
            <a:r>
              <a:rPr lang="ru-RU" dirty="0" smtClean="0"/>
              <a:t> в </a:t>
            </a:r>
            <a:r>
              <a:rPr lang="ru-RU" dirty="0" smtClean="0">
                <a:hlinkClick r:id="rId9" tooltip="Перистые облака"/>
              </a:rPr>
              <a:t>перистых облаках</a:t>
            </a:r>
            <a:r>
              <a:rPr lang="ru-RU" dirty="0" smtClean="0"/>
              <a:t> в верхних слоях </a:t>
            </a:r>
            <a:r>
              <a:rPr lang="ru-RU" dirty="0" smtClean="0">
                <a:hlinkClick r:id="rId10" tooltip="Тропосфера"/>
              </a:rPr>
              <a:t>тропосферы</a:t>
            </a:r>
            <a:r>
              <a:rPr lang="ru-RU" dirty="0" smtClean="0"/>
              <a:t> на высоте 5—10 км.</a:t>
            </a:r>
            <a:endParaRPr lang="ru-RU" dirty="0"/>
          </a:p>
        </p:txBody>
      </p:sp>
      <p:pic>
        <p:nvPicPr>
          <p:cNvPr id="2050" name="Picture 2"/>
          <p:cNvPicPr>
            <a:picLocks noChangeAspect="1" noChangeArrowheads="1"/>
          </p:cNvPicPr>
          <p:nvPr/>
        </p:nvPicPr>
        <p:blipFill>
          <a:blip r:embed="rId11"/>
          <a:srcRect/>
          <a:stretch>
            <a:fillRect/>
          </a:stretch>
        </p:blipFill>
        <p:spPr bwMode="auto">
          <a:xfrm>
            <a:off x="9344662" y="2261286"/>
            <a:ext cx="2573045" cy="2884788"/>
          </a:xfrm>
          <a:prstGeom prst="rect">
            <a:avLst/>
          </a:prstGeom>
          <a:noFill/>
          <a:ln w="9525">
            <a:noFill/>
            <a:miter lim="800000"/>
            <a:headEnd/>
            <a:tailEnd/>
          </a:ln>
          <a:effectLst/>
        </p:spPr>
      </p:pic>
      <p:pic>
        <p:nvPicPr>
          <p:cNvPr id="2051" name="Picture 3"/>
          <p:cNvPicPr>
            <a:picLocks noChangeAspect="1" noChangeArrowheads="1"/>
          </p:cNvPicPr>
          <p:nvPr/>
        </p:nvPicPr>
        <p:blipFill>
          <a:blip r:embed="rId12"/>
          <a:srcRect/>
          <a:stretch>
            <a:fillRect/>
          </a:stretch>
        </p:blipFill>
        <p:spPr bwMode="auto">
          <a:xfrm>
            <a:off x="5831290" y="2199503"/>
            <a:ext cx="3443228" cy="2708833"/>
          </a:xfrm>
          <a:prstGeom prst="rect">
            <a:avLst/>
          </a:prstGeom>
          <a:noFill/>
          <a:ln w="9525">
            <a:noFill/>
            <a:miter lim="800000"/>
            <a:headEnd/>
            <a:tailEnd/>
          </a:ln>
          <a:effectLst/>
        </p:spPr>
      </p:pic>
      <p:sp>
        <p:nvSpPr>
          <p:cNvPr id="6" name="TextBox 5"/>
          <p:cNvSpPr txBox="1"/>
          <p:nvPr/>
        </p:nvSpPr>
        <p:spPr>
          <a:xfrm>
            <a:off x="9971903" y="5251622"/>
            <a:ext cx="1717137" cy="369332"/>
          </a:xfrm>
          <a:prstGeom prst="rect">
            <a:avLst/>
          </a:prstGeom>
          <a:noFill/>
        </p:spPr>
        <p:txBody>
          <a:bodyPr wrap="none" rtlCol="0">
            <a:spAutoFit/>
          </a:bodyPr>
          <a:lstStyle/>
          <a:p>
            <a:r>
              <a:rPr lang="ru-RU" dirty="0" smtClean="0"/>
              <a:t>Солнечное гало</a:t>
            </a:r>
            <a:endParaRPr lang="ru-RU"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18310" y="306448"/>
            <a:ext cx="11346468" cy="3766185"/>
          </a:xfrm>
        </p:spPr>
        <p:txBody>
          <a:bodyPr>
            <a:normAutofit/>
          </a:bodyPr>
          <a:lstStyle/>
          <a:p>
            <a:r>
              <a:rPr lang="ru-RU" b="1" dirty="0" smtClean="0"/>
              <a:t>Огни святого </a:t>
            </a:r>
            <a:r>
              <a:rPr lang="ru-RU" b="1" dirty="0" err="1" smtClean="0"/>
              <a:t>Э́льма</a:t>
            </a:r>
            <a:r>
              <a:rPr lang="ru-RU" dirty="0" smtClean="0"/>
              <a:t> </a:t>
            </a:r>
            <a:r>
              <a:rPr lang="ru-RU" dirty="0" smtClean="0"/>
              <a:t>—</a:t>
            </a:r>
            <a:r>
              <a:rPr lang="ru-RU" dirty="0" smtClean="0"/>
              <a:t> </a:t>
            </a:r>
            <a:r>
              <a:rPr lang="ru-RU" dirty="0" smtClean="0">
                <a:hlinkClick r:id="rId2" tooltip="en:Optical phenomena"/>
              </a:rPr>
              <a:t>оптическое явление</a:t>
            </a:r>
            <a:r>
              <a:rPr lang="ru-RU" dirty="0" smtClean="0"/>
              <a:t> в атмосфере, выглядящее как тихие разряды в форме светящихся пучков или кисточек, возникающие на острых концах высоко расположенных предметов (башни, мачты, одиноко стоящие деревья, острые вершины скал и даже части тела человека) при очень большой </a:t>
            </a:r>
            <a:r>
              <a:rPr lang="ru-RU" u="sng" dirty="0" smtClean="0">
                <a:hlinkClick r:id="rId3"/>
              </a:rPr>
              <a:t>напряжённости</a:t>
            </a:r>
            <a:r>
              <a:rPr lang="ru-RU" dirty="0" smtClean="0"/>
              <a:t> </a:t>
            </a:r>
            <a:r>
              <a:rPr lang="ru-RU" dirty="0" smtClean="0">
                <a:hlinkClick r:id="rId4" tooltip="Электрическое поле"/>
              </a:rPr>
              <a:t>электрического поля</a:t>
            </a:r>
            <a:r>
              <a:rPr lang="ru-RU" dirty="0" smtClean="0"/>
              <a:t> в </a:t>
            </a:r>
            <a:r>
              <a:rPr lang="ru-RU" dirty="0" smtClean="0">
                <a:hlinkClick r:id="rId5" tooltip="Атмосфера Земли"/>
              </a:rPr>
              <a:t>атмосфере</a:t>
            </a:r>
            <a:r>
              <a:rPr lang="ru-RU" dirty="0" smtClean="0"/>
              <a:t> — порядка 100 000В/м</a:t>
            </a:r>
            <a:r>
              <a:rPr lang="ru-RU" dirty="0" smtClean="0"/>
              <a:t>.</a:t>
            </a:r>
            <a:endParaRPr lang="ru-RU" baseline="30000" dirty="0" smtClean="0"/>
          </a:p>
          <a:p>
            <a:r>
              <a:rPr lang="ru-RU" dirty="0" smtClean="0"/>
              <a:t> Эти разряды возникают во время </a:t>
            </a:r>
            <a:r>
              <a:rPr lang="ru-RU" dirty="0" smtClean="0">
                <a:hlinkClick r:id="rId6" tooltip="Гроза"/>
              </a:rPr>
              <a:t>грозы</a:t>
            </a:r>
            <a:r>
              <a:rPr lang="ru-RU" dirty="0" smtClean="0"/>
              <a:t>; зимой во время </a:t>
            </a:r>
            <a:r>
              <a:rPr lang="ru-RU" dirty="0" smtClean="0">
                <a:hlinkClick r:id="rId7" tooltip="Метель"/>
              </a:rPr>
              <a:t>метелей;</a:t>
            </a:r>
            <a:r>
              <a:rPr lang="ru-RU" dirty="0" smtClean="0"/>
              <a:t> при песчаных или </a:t>
            </a:r>
            <a:r>
              <a:rPr lang="ru-RU" dirty="0" smtClean="0">
                <a:hlinkClick r:id="rId8" tooltip="Пыльная буря"/>
              </a:rPr>
              <a:t>пылевых бурях</a:t>
            </a:r>
            <a:r>
              <a:rPr lang="ru-RU" dirty="0" smtClean="0"/>
              <a:t>; а также во время морского шторма. Явление наблюдается преимущественно в горах. Иногда сопровождается треском. Может возникать на обшивке </a:t>
            </a:r>
            <a:r>
              <a:rPr lang="ru-RU" dirty="0" smtClean="0">
                <a:hlinkClick r:id="rId9" tooltip="Самолёт"/>
              </a:rPr>
              <a:t>самолёта</a:t>
            </a:r>
            <a:r>
              <a:rPr lang="ru-RU" dirty="0" smtClean="0"/>
              <a:t>, попавшего в облако </a:t>
            </a:r>
            <a:r>
              <a:rPr lang="ru-RU" dirty="0" smtClean="0">
                <a:hlinkClick r:id="rId10" tooltip="Вулканический пепел"/>
              </a:rPr>
              <a:t>вулканического пепла</a:t>
            </a:r>
            <a:r>
              <a:rPr lang="ru-RU" dirty="0" smtClean="0"/>
              <a:t>. По физической природе представляет собой особую форму </a:t>
            </a:r>
            <a:r>
              <a:rPr lang="ru-RU" dirty="0" smtClean="0">
                <a:hlinkClick r:id="rId11" tooltip="Коронный разряд"/>
              </a:rPr>
              <a:t>коронного разряда</a:t>
            </a:r>
            <a:endParaRPr lang="ru-RU" dirty="0"/>
          </a:p>
        </p:txBody>
      </p:sp>
      <p:pic>
        <p:nvPicPr>
          <p:cNvPr id="3074" name="Picture 2"/>
          <p:cNvPicPr>
            <a:picLocks noChangeAspect="1" noChangeArrowheads="1"/>
          </p:cNvPicPr>
          <p:nvPr/>
        </p:nvPicPr>
        <p:blipFill>
          <a:blip r:embed="rId12"/>
          <a:srcRect/>
          <a:stretch>
            <a:fillRect/>
          </a:stretch>
        </p:blipFill>
        <p:spPr bwMode="auto">
          <a:xfrm>
            <a:off x="5168474" y="4003590"/>
            <a:ext cx="2686047" cy="2618218"/>
          </a:xfrm>
          <a:prstGeom prst="rect">
            <a:avLst/>
          </a:prstGeom>
          <a:noFill/>
          <a:ln w="9525">
            <a:noFill/>
            <a:miter lim="800000"/>
            <a:headEnd/>
            <a:tailEnd/>
          </a:ln>
          <a:effectLst/>
        </p:spPr>
      </p:pic>
      <p:pic>
        <p:nvPicPr>
          <p:cNvPr id="3075" name="Picture 3"/>
          <p:cNvPicPr>
            <a:picLocks noChangeAspect="1" noChangeArrowheads="1"/>
          </p:cNvPicPr>
          <p:nvPr/>
        </p:nvPicPr>
        <p:blipFill>
          <a:blip r:embed="rId13"/>
          <a:srcRect/>
          <a:stretch>
            <a:fillRect/>
          </a:stretch>
        </p:blipFill>
        <p:spPr bwMode="auto">
          <a:xfrm>
            <a:off x="1668162" y="3813832"/>
            <a:ext cx="2642029" cy="2753142"/>
          </a:xfrm>
          <a:prstGeom prst="rect">
            <a:avLst/>
          </a:prstGeom>
          <a:noFill/>
          <a:ln w="9525">
            <a:noFill/>
            <a:miter lim="800000"/>
            <a:headEnd/>
            <a:tailEnd/>
          </a:ln>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47136" y="210065"/>
            <a:ext cx="11528854" cy="1811742"/>
          </a:xfrm>
        </p:spPr>
        <p:txBody>
          <a:bodyPr>
            <a:noAutofit/>
          </a:bodyPr>
          <a:lstStyle/>
          <a:p>
            <a:r>
              <a:rPr lang="ru-RU" sz="4400" b="1" dirty="0" smtClean="0"/>
              <a:t>Абразия</a:t>
            </a:r>
            <a:r>
              <a:rPr lang="ru-RU" sz="4400" dirty="0" smtClean="0"/>
              <a:t> – </a:t>
            </a:r>
            <a:r>
              <a:rPr lang="ru-RU" sz="4400" dirty="0" smtClean="0">
                <a:solidFill>
                  <a:schemeClr val="tx1"/>
                </a:solidFill>
              </a:rPr>
              <a:t>процесс разрушения волнами прибоя надводного и подводного берегов водоема</a:t>
            </a:r>
            <a:endParaRPr lang="ru-RU" sz="4400" dirty="0">
              <a:solidFill>
                <a:schemeClr val="tx1"/>
              </a:solidFill>
            </a:endParaRPr>
          </a:p>
        </p:txBody>
      </p:sp>
      <p:sp>
        <p:nvSpPr>
          <p:cNvPr id="3" name="Содержимое 2"/>
          <p:cNvSpPr>
            <a:spLocks noGrp="1"/>
          </p:cNvSpPr>
          <p:nvPr>
            <p:ph idx="1"/>
          </p:nvPr>
        </p:nvSpPr>
        <p:spPr>
          <a:xfrm>
            <a:off x="602516" y="2582563"/>
            <a:ext cx="6786825" cy="3491865"/>
          </a:xfrm>
        </p:spPr>
        <p:txBody>
          <a:bodyPr/>
          <a:lstStyle/>
          <a:p>
            <a:endParaRPr lang="ru-RU" dirty="0"/>
          </a:p>
        </p:txBody>
      </p:sp>
      <p:pic>
        <p:nvPicPr>
          <p:cNvPr id="4098" name="Picture 2"/>
          <p:cNvPicPr>
            <a:picLocks noChangeAspect="1" noChangeArrowheads="1"/>
          </p:cNvPicPr>
          <p:nvPr/>
        </p:nvPicPr>
        <p:blipFill>
          <a:blip r:embed="rId2"/>
          <a:srcRect/>
          <a:stretch>
            <a:fillRect/>
          </a:stretch>
        </p:blipFill>
        <p:spPr bwMode="auto">
          <a:xfrm>
            <a:off x="230016" y="1971418"/>
            <a:ext cx="5033962" cy="4007855"/>
          </a:xfrm>
          <a:prstGeom prst="rect">
            <a:avLst/>
          </a:prstGeom>
          <a:noFill/>
          <a:ln w="9525">
            <a:noFill/>
            <a:miter lim="800000"/>
            <a:headEnd/>
            <a:tailEnd/>
          </a:ln>
          <a:effectLst/>
        </p:spPr>
      </p:pic>
      <p:pic>
        <p:nvPicPr>
          <p:cNvPr id="4100" name="Picture 4"/>
          <p:cNvPicPr>
            <a:picLocks noChangeAspect="1" noChangeArrowheads="1"/>
          </p:cNvPicPr>
          <p:nvPr/>
        </p:nvPicPr>
        <p:blipFill>
          <a:blip r:embed="rId3"/>
          <a:srcRect/>
          <a:stretch>
            <a:fillRect/>
          </a:stretch>
        </p:blipFill>
        <p:spPr bwMode="auto">
          <a:xfrm>
            <a:off x="5894173" y="2118189"/>
            <a:ext cx="5887352" cy="3573771"/>
          </a:xfrm>
          <a:prstGeom prst="rect">
            <a:avLst/>
          </a:prstGeom>
          <a:noFill/>
          <a:ln w="9525">
            <a:noFill/>
            <a:miter lim="800000"/>
            <a:headEnd/>
            <a:tailEnd/>
          </a:ln>
          <a:effectLst/>
        </p:spPr>
      </p:pic>
      <p:sp>
        <p:nvSpPr>
          <p:cNvPr id="7" name="TextBox 6"/>
          <p:cNvSpPr txBox="1"/>
          <p:nvPr/>
        </p:nvSpPr>
        <p:spPr>
          <a:xfrm>
            <a:off x="6536724" y="5795319"/>
            <a:ext cx="4410182" cy="369332"/>
          </a:xfrm>
          <a:prstGeom prst="rect">
            <a:avLst/>
          </a:prstGeom>
          <a:noFill/>
        </p:spPr>
        <p:txBody>
          <a:bodyPr wrap="none" rtlCol="0">
            <a:spAutoFit/>
          </a:bodyPr>
          <a:lstStyle/>
          <a:p>
            <a:r>
              <a:rPr lang="ru-RU" dirty="0" smtClean="0"/>
              <a:t>Скалы «12 апостолов» у берегов Австралии</a:t>
            </a:r>
            <a:endParaRPr lang="ru-RU"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5122" name="Picture 2"/>
          <p:cNvPicPr>
            <a:picLocks noGrp="1" noChangeAspect="1" noChangeArrowheads="1"/>
          </p:cNvPicPr>
          <p:nvPr>
            <p:ph idx="1"/>
          </p:nvPr>
        </p:nvPicPr>
        <p:blipFill>
          <a:blip r:embed="rId2"/>
          <a:srcRect/>
          <a:stretch>
            <a:fillRect/>
          </a:stretch>
        </p:blipFill>
        <p:spPr bwMode="auto">
          <a:xfrm>
            <a:off x="393535" y="345989"/>
            <a:ext cx="11347203" cy="5993027"/>
          </a:xfrm>
          <a:prstGeom prst="rect">
            <a:avLst/>
          </a:prstGeom>
          <a:noFill/>
          <a:ln w="9525">
            <a:noFill/>
            <a:miter lim="800000"/>
            <a:headEnd/>
            <a:tailEnd/>
          </a:ln>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2422" y="358346"/>
            <a:ext cx="11664778" cy="1799385"/>
          </a:xfrm>
        </p:spPr>
        <p:txBody>
          <a:bodyPr>
            <a:noAutofit/>
          </a:bodyPr>
          <a:lstStyle/>
          <a:p>
            <a:r>
              <a:rPr lang="ru-RU" sz="4000" b="1" dirty="0" smtClean="0">
                <a:solidFill>
                  <a:srgbClr val="0070C0"/>
                </a:solidFill>
              </a:rPr>
              <a:t>Сомма</a:t>
            </a:r>
            <a:r>
              <a:rPr lang="ru-RU" sz="2800" dirty="0" smtClean="0">
                <a:solidFill>
                  <a:schemeClr val="tx1"/>
                </a:solidFill>
              </a:rPr>
              <a:t> — остатки древнего разрушенного при </a:t>
            </a:r>
            <a:r>
              <a:rPr lang="ru-RU" sz="2800" dirty="0" err="1" smtClean="0">
                <a:solidFill>
                  <a:schemeClr val="tx1"/>
                </a:solidFill>
              </a:rPr>
              <a:t>кальдерообразовании</a:t>
            </a:r>
            <a:r>
              <a:rPr lang="ru-RU" sz="2800" dirty="0" smtClean="0">
                <a:solidFill>
                  <a:schemeClr val="tx1"/>
                </a:solidFill>
              </a:rPr>
              <a:t> (взрыве или обрушении) </a:t>
            </a:r>
            <a:r>
              <a:rPr lang="ru-RU" sz="2800" dirty="0" smtClean="0">
                <a:solidFill>
                  <a:schemeClr val="tx1"/>
                </a:solidFill>
                <a:hlinkClick r:id="rId2" tooltip="Вулкан"/>
              </a:rPr>
              <a:t>вулкана</a:t>
            </a:r>
            <a:r>
              <a:rPr lang="ru-RU" sz="2800" dirty="0" smtClean="0">
                <a:solidFill>
                  <a:schemeClr val="tx1"/>
                </a:solidFill>
              </a:rPr>
              <a:t>, образующие кольцевой или полукольцевой вал вокруг более молодого внутреннего вулканического конуса. Название произошло от древнего вулкана Сомма, полукольцевой вал которого расположен вокруг </a:t>
            </a:r>
            <a:r>
              <a:rPr lang="ru-RU" sz="2800" dirty="0" smtClean="0">
                <a:solidFill>
                  <a:schemeClr val="tx1"/>
                </a:solidFill>
                <a:hlinkClick r:id="rId3" tooltip="Везувий"/>
              </a:rPr>
              <a:t>Везувия</a:t>
            </a:r>
            <a:r>
              <a:rPr lang="ru-RU" sz="2800" dirty="0" smtClean="0">
                <a:solidFill>
                  <a:schemeClr val="tx1"/>
                </a:solidFill>
              </a:rPr>
              <a:t>.</a:t>
            </a:r>
            <a:endParaRPr lang="ru-RU" sz="2800" dirty="0">
              <a:solidFill>
                <a:schemeClr val="tx1"/>
              </a:solidFill>
            </a:endParaRPr>
          </a:p>
        </p:txBody>
      </p:sp>
      <p:pic>
        <p:nvPicPr>
          <p:cNvPr id="6146" name="Picture 2"/>
          <p:cNvPicPr>
            <a:picLocks noChangeAspect="1" noChangeArrowheads="1"/>
          </p:cNvPicPr>
          <p:nvPr/>
        </p:nvPicPr>
        <p:blipFill>
          <a:blip r:embed="rId4"/>
          <a:srcRect/>
          <a:stretch>
            <a:fillRect/>
          </a:stretch>
        </p:blipFill>
        <p:spPr bwMode="auto">
          <a:xfrm>
            <a:off x="421803" y="2323971"/>
            <a:ext cx="4197730" cy="2532234"/>
          </a:xfrm>
          <a:prstGeom prst="rect">
            <a:avLst/>
          </a:prstGeom>
          <a:noFill/>
          <a:ln w="9525">
            <a:noFill/>
            <a:miter lim="800000"/>
            <a:headEnd/>
            <a:tailEnd/>
          </a:ln>
          <a:effectLst/>
        </p:spPr>
      </p:pic>
      <p:pic>
        <p:nvPicPr>
          <p:cNvPr id="6147" name="Picture 3"/>
          <p:cNvPicPr>
            <a:picLocks noChangeAspect="1" noChangeArrowheads="1"/>
          </p:cNvPicPr>
          <p:nvPr/>
        </p:nvPicPr>
        <p:blipFill>
          <a:blip r:embed="rId5"/>
          <a:srcRect/>
          <a:stretch>
            <a:fillRect/>
          </a:stretch>
        </p:blipFill>
        <p:spPr bwMode="auto">
          <a:xfrm>
            <a:off x="5807676" y="2440018"/>
            <a:ext cx="5674583" cy="3559702"/>
          </a:xfrm>
          <a:prstGeom prst="rect">
            <a:avLst/>
          </a:prstGeom>
          <a:noFill/>
          <a:ln w="9525">
            <a:noFill/>
            <a:miter lim="800000"/>
            <a:headEnd/>
            <a:tailEnd/>
          </a:ln>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srcRect/>
          <a:stretch>
            <a:fillRect/>
          </a:stretch>
        </p:blipFill>
        <p:spPr bwMode="auto">
          <a:xfrm>
            <a:off x="174794" y="0"/>
            <a:ext cx="5498447" cy="6858000"/>
          </a:xfrm>
          <a:prstGeom prst="rect">
            <a:avLst/>
          </a:prstGeom>
          <a:noFill/>
          <a:ln w="9525">
            <a:noFill/>
            <a:miter lim="800000"/>
            <a:headEnd/>
            <a:tailEnd/>
          </a:ln>
          <a:effectLst/>
        </p:spPr>
      </p:pic>
      <p:pic>
        <p:nvPicPr>
          <p:cNvPr id="7171" name="Picture 3"/>
          <p:cNvPicPr>
            <a:picLocks noChangeAspect="1" noChangeArrowheads="1"/>
          </p:cNvPicPr>
          <p:nvPr/>
        </p:nvPicPr>
        <p:blipFill>
          <a:blip r:embed="rId3"/>
          <a:srcRect/>
          <a:stretch>
            <a:fillRect/>
          </a:stretch>
        </p:blipFill>
        <p:spPr bwMode="auto">
          <a:xfrm>
            <a:off x="5855945" y="0"/>
            <a:ext cx="6390640" cy="6858000"/>
          </a:xfrm>
          <a:prstGeom prst="rect">
            <a:avLst/>
          </a:prstGeom>
          <a:noFill/>
          <a:ln w="9525">
            <a:noFill/>
            <a:miter lim="800000"/>
            <a:headEnd/>
            <a:tailEnd/>
          </a:ln>
          <a:effectLst/>
        </p:spPr>
      </p:pic>
      <p:pic>
        <p:nvPicPr>
          <p:cNvPr id="7172" name="Picture 4"/>
          <p:cNvPicPr>
            <a:picLocks noChangeAspect="1" noChangeArrowheads="1"/>
          </p:cNvPicPr>
          <p:nvPr/>
        </p:nvPicPr>
        <p:blipFill>
          <a:blip r:embed="rId4"/>
          <a:srcRect/>
          <a:stretch>
            <a:fillRect/>
          </a:stretch>
        </p:blipFill>
        <p:spPr bwMode="auto">
          <a:xfrm>
            <a:off x="2893540" y="1062554"/>
            <a:ext cx="2715757" cy="1717716"/>
          </a:xfrm>
          <a:prstGeom prst="rect">
            <a:avLst/>
          </a:prstGeom>
          <a:noFill/>
          <a:ln w="9525">
            <a:noFill/>
            <a:miter lim="800000"/>
            <a:headEnd/>
            <a:tailEnd/>
          </a:ln>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srcRect/>
          <a:stretch>
            <a:fillRect/>
          </a:stretch>
        </p:blipFill>
        <p:spPr bwMode="auto">
          <a:xfrm>
            <a:off x="0" y="0"/>
            <a:ext cx="5894173" cy="6858000"/>
          </a:xfrm>
          <a:prstGeom prst="rect">
            <a:avLst/>
          </a:prstGeom>
          <a:noFill/>
          <a:ln w="9525">
            <a:noFill/>
            <a:miter lim="800000"/>
            <a:headEnd/>
            <a:tailEnd/>
          </a:ln>
          <a:effectLst/>
        </p:spPr>
      </p:pic>
      <p:pic>
        <p:nvPicPr>
          <p:cNvPr id="8195" name="Picture 3"/>
          <p:cNvPicPr>
            <a:picLocks noChangeAspect="1" noChangeArrowheads="1"/>
          </p:cNvPicPr>
          <p:nvPr/>
        </p:nvPicPr>
        <p:blipFill>
          <a:blip r:embed="rId3"/>
          <a:srcRect/>
          <a:stretch>
            <a:fillRect/>
          </a:stretch>
        </p:blipFill>
        <p:spPr bwMode="auto">
          <a:xfrm>
            <a:off x="5987487" y="0"/>
            <a:ext cx="6007835" cy="6858000"/>
          </a:xfrm>
          <a:prstGeom prst="rect">
            <a:avLst/>
          </a:prstGeom>
          <a:noFill/>
          <a:ln w="9525">
            <a:noFill/>
            <a:miter lim="800000"/>
            <a:headEnd/>
            <a:tailEnd/>
          </a:ln>
          <a:effectLst/>
        </p:spPr>
      </p:pic>
      <p:sp>
        <p:nvSpPr>
          <p:cNvPr id="4" name="TextBox 3"/>
          <p:cNvSpPr txBox="1"/>
          <p:nvPr/>
        </p:nvSpPr>
        <p:spPr>
          <a:xfrm>
            <a:off x="9700054" y="4510216"/>
            <a:ext cx="1326004" cy="1200329"/>
          </a:xfrm>
          <a:prstGeom prst="rect">
            <a:avLst/>
          </a:prstGeom>
          <a:noFill/>
        </p:spPr>
        <p:txBody>
          <a:bodyPr wrap="none" rtlCol="0">
            <a:spAutoFit/>
          </a:bodyPr>
          <a:lstStyle/>
          <a:p>
            <a:r>
              <a:rPr lang="ru-RU" dirty="0" smtClean="0"/>
              <a:t>Стромболи </a:t>
            </a:r>
          </a:p>
          <a:p>
            <a:r>
              <a:rPr lang="ru-RU" dirty="0" smtClean="0"/>
              <a:t>Этна</a:t>
            </a:r>
          </a:p>
          <a:p>
            <a:r>
              <a:rPr lang="ru-RU" dirty="0" smtClean="0"/>
              <a:t>Эльбрус </a:t>
            </a:r>
          </a:p>
          <a:p>
            <a:r>
              <a:rPr lang="ru-RU" dirty="0" smtClean="0"/>
              <a:t>Казбек</a:t>
            </a:r>
            <a:endParaRPr lang="ru-RU" dirty="0"/>
          </a:p>
        </p:txBody>
      </p:sp>
      <p:sp>
        <p:nvSpPr>
          <p:cNvPr id="5" name="TextBox 4"/>
          <p:cNvSpPr txBox="1"/>
          <p:nvPr/>
        </p:nvSpPr>
        <p:spPr>
          <a:xfrm>
            <a:off x="9947189" y="1099751"/>
            <a:ext cx="976549" cy="369332"/>
          </a:xfrm>
          <a:prstGeom prst="rect">
            <a:avLst/>
          </a:prstGeom>
          <a:noFill/>
        </p:spPr>
        <p:txBody>
          <a:bodyPr wrap="none" rtlCol="0">
            <a:spAutoFit/>
          </a:bodyPr>
          <a:lstStyle/>
          <a:p>
            <a:r>
              <a:rPr lang="ru-RU" dirty="0" smtClean="0"/>
              <a:t>Везувий</a:t>
            </a:r>
            <a:endParaRPr lang="ru-RU" dirty="0"/>
          </a:p>
        </p:txBody>
      </p:sp>
      <p:sp>
        <p:nvSpPr>
          <p:cNvPr id="6" name="TextBox 5"/>
          <p:cNvSpPr txBox="1"/>
          <p:nvPr/>
        </p:nvSpPr>
        <p:spPr>
          <a:xfrm>
            <a:off x="3818238" y="4176584"/>
            <a:ext cx="1242648" cy="923330"/>
          </a:xfrm>
          <a:prstGeom prst="rect">
            <a:avLst/>
          </a:prstGeom>
          <a:noFill/>
        </p:spPr>
        <p:txBody>
          <a:bodyPr wrap="none" rtlCol="0">
            <a:spAutoFit/>
          </a:bodyPr>
          <a:lstStyle/>
          <a:p>
            <a:r>
              <a:rPr lang="ru-RU" dirty="0" err="1" smtClean="0"/>
              <a:t>Мауна</a:t>
            </a:r>
            <a:r>
              <a:rPr lang="ru-RU" dirty="0" smtClean="0"/>
              <a:t> </a:t>
            </a:r>
            <a:r>
              <a:rPr lang="ru-RU" dirty="0" err="1" smtClean="0"/>
              <a:t>Лоа</a:t>
            </a:r>
            <a:endParaRPr lang="ru-RU" dirty="0" smtClean="0"/>
          </a:p>
          <a:p>
            <a:r>
              <a:rPr lang="ru-RU" dirty="0" err="1" smtClean="0"/>
              <a:t>Мауна</a:t>
            </a:r>
            <a:r>
              <a:rPr lang="ru-RU" dirty="0" smtClean="0"/>
              <a:t> </a:t>
            </a:r>
            <a:r>
              <a:rPr lang="ru-RU" dirty="0" err="1" smtClean="0"/>
              <a:t>Кеа</a:t>
            </a:r>
            <a:endParaRPr lang="ru-RU" dirty="0" smtClean="0"/>
          </a:p>
          <a:p>
            <a:r>
              <a:rPr lang="ru-RU" dirty="0" err="1" smtClean="0"/>
              <a:t>Килауэа</a:t>
            </a:r>
            <a:endParaRPr lang="ru-RU" dirty="0"/>
          </a:p>
        </p:txBody>
      </p:sp>
    </p:spTree>
  </p:cSld>
  <p:clrMapOvr>
    <a:masterClrMapping/>
  </p:clrMapOvr>
</p:sld>
</file>

<file path=ppt/theme/theme1.xml><?xml version="1.0" encoding="utf-8"?>
<a:theme xmlns:a="http://schemas.openxmlformats.org/drawingml/2006/main" name="Метрополия">
  <a:themeElements>
    <a:clrScheme name="Метрополия">
      <a:dk1>
        <a:sysClr val="windowText" lastClr="000000"/>
      </a:dk1>
      <a:lt1>
        <a:sysClr val="window" lastClr="FFFFFF"/>
      </a:lt1>
      <a:dk2>
        <a:srgbClr val="162F33"/>
      </a:dk2>
      <a:lt2>
        <a:srgbClr val="EAF0E0"/>
      </a:lt2>
      <a:accent1>
        <a:srgbClr val="50B4C8"/>
      </a:accent1>
      <a:accent2>
        <a:srgbClr val="A8B97F"/>
      </a:accent2>
      <a:accent3>
        <a:srgbClr val="9B9256"/>
      </a:accent3>
      <a:accent4>
        <a:srgbClr val="657689"/>
      </a:accent4>
      <a:accent5>
        <a:srgbClr val="7A855D"/>
      </a:accent5>
      <a:accent6>
        <a:srgbClr val="84AC9D"/>
      </a:accent6>
      <a:hlink>
        <a:srgbClr val="2370CD"/>
      </a:hlink>
      <a:folHlink>
        <a:srgbClr val="877589"/>
      </a:folHlink>
    </a:clrScheme>
    <a:fontScheme name="Метрополи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Метрополия">
      <a:fillStyleLst>
        <a:solidFill>
          <a:schemeClr val="phClr"/>
        </a:solidFill>
        <a:gradFill rotWithShape="1">
          <a:gsLst>
            <a:gs pos="0">
              <a:schemeClr val="phClr">
                <a:tint val="70000"/>
                <a:satMod val="100000"/>
                <a:lumMod val="110000"/>
              </a:schemeClr>
            </a:gs>
            <a:gs pos="50000">
              <a:schemeClr val="phClr">
                <a:tint val="75000"/>
                <a:satMod val="101000"/>
                <a:lumMod val="105000"/>
              </a:schemeClr>
            </a:gs>
            <a:gs pos="100000">
              <a:schemeClr val="phClr">
                <a:tint val="82000"/>
                <a:satMod val="104000"/>
                <a:lumMod val="105000"/>
              </a:schemeClr>
            </a:gs>
          </a:gsLst>
          <a:lin ang="2700000" scaled="0"/>
        </a:gradFill>
        <a:gradFill rotWithShape="1">
          <a:gsLst>
            <a:gs pos="0">
              <a:schemeClr val="phClr">
                <a:tint val="97000"/>
                <a:satMod val="100000"/>
                <a:lumMod val="102000"/>
              </a:schemeClr>
            </a:gs>
            <a:gs pos="50000">
              <a:schemeClr val="phClr">
                <a:shade val="100000"/>
                <a:satMod val="100000"/>
                <a:lumMod val="100000"/>
              </a:schemeClr>
            </a:gs>
            <a:gs pos="100000">
              <a:schemeClr val="phClr">
                <a:shade val="80000"/>
                <a:satMod val="100000"/>
                <a:lumMod val="99000"/>
              </a:schemeClr>
            </a:gs>
          </a:gsLst>
          <a:lin ang="27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thm15="http://schemas.microsoft.com/office/thememl/2012/main" xmlns="" name="Metropolitan" id="{4C5440D6-04D2-4954-96CF-F251137069B2}" vid="{79CFCA13-9412-4290-BB4B-85112F88857B}"/>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Метрополия</Template>
  <TotalTime>284</TotalTime>
  <Words>113</Words>
  <Application>Microsoft Office PowerPoint</Application>
  <PresentationFormat>Произвольный</PresentationFormat>
  <Paragraphs>34</Paragraphs>
  <Slides>12</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12</vt:i4>
      </vt:variant>
    </vt:vector>
  </HeadingPairs>
  <TitlesOfParts>
    <vt:vector size="13" baseType="lpstr">
      <vt:lpstr>Метрополия</vt:lpstr>
      <vt:lpstr>Географические термины и  понятия</vt:lpstr>
      <vt:lpstr>Нуната́к — полностью окружённый льдом скалистый пик, горный гребень или холм, выступающий над поверхностью ледникового покрова или горного ледника.   Нунатаки типичны для периферийных районов Гренландии и Антарктиды. Служат убежищем для растительности в ледниковых областях</vt:lpstr>
      <vt:lpstr>Гало́  (также а́ура, нимб, орео́л)  — группа атмосферных оптических явлений, характеризуемая возникновением вторичного свечения вокруг источника света, как правило, имеющее форму круга, кольца, дуги, светового столба или «алмазной пыли»</vt:lpstr>
      <vt:lpstr>Слайд 4</vt:lpstr>
      <vt:lpstr>Абразия – процесс разрушения волнами прибоя надводного и подводного берегов водоема</vt:lpstr>
      <vt:lpstr>Слайд 6</vt:lpstr>
      <vt:lpstr>Сомма — остатки древнего разрушенного при кальдерообразовании (взрыве или обрушении) вулкана, образующие кольцевой или полукольцевой вал вокруг более молодого внутреннего вулканического конуса. Название произошло от древнего вулкана Сомма, полукольцевой вал которого расположен вокруг Везувия.</vt:lpstr>
      <vt:lpstr>Слайд 8</vt:lpstr>
      <vt:lpstr>Слайд 9</vt:lpstr>
      <vt:lpstr>Слайд 10</vt:lpstr>
      <vt:lpstr>Космополиты – виды животных и растений, ареал обитания которых охватывает почти весь земной шар (кроме Антарктиды)</vt:lpstr>
      <vt:lpstr>Ирригация (орошение)- искусственное увлажнение почвы путем подвода воды</vt:lpstr>
    </vt:vector>
  </TitlesOfParts>
  <Company>SPecialiST RePack</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Крым</dc:title>
  <dc:creator>Ксения Корочкина</dc:creator>
  <cp:lastModifiedBy>Елена</cp:lastModifiedBy>
  <cp:revision>28</cp:revision>
  <dcterms:created xsi:type="dcterms:W3CDTF">2020-04-24T03:43:19Z</dcterms:created>
  <dcterms:modified xsi:type="dcterms:W3CDTF">2024-10-28T20:33:03Z</dcterms:modified>
</cp:coreProperties>
</file>