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9" r:id="rId3"/>
    <p:sldId id="258" r:id="rId4"/>
    <p:sldId id="260" r:id="rId5"/>
    <p:sldId id="257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-1450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FA602-0450-4330-A95E-3052B3CA628F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2033A-74D7-4E43-B7AC-A2BFE1B9A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030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2033A-74D7-4E43-B7AC-A2BFE1B9AE5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367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C2E020D-4295-46A2-93B2-90FD8D800AF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4765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1338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668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244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19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691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020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4269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796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180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C2E020D-4295-46A2-93B2-90FD8D800AF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1063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C2E020D-4295-46A2-93B2-90FD8D800AF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698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D%D0%B0%D1%81%D1%82%D0%BE%D1%8F%D1%89%D0%B8%D0%B5_%D0%BA%D1%80%D0%B5%D0%B2%D0%B5%D1%82%D0%BA%D0%B8" TargetMode="External"/><Relationship Id="rId13" Type="http://schemas.openxmlformats.org/officeDocument/2006/relationships/hyperlink" Target="https://ru.wikipedia.org/wiki/%D0%9C%D0%B5%D0%B4%D1%83%D0%B7%D0%B0" TargetMode="External"/><Relationship Id="rId18" Type="http://schemas.openxmlformats.org/officeDocument/2006/relationships/hyperlink" Target="https://ru.wikipedia.org/wiki/%D0%91%D0%BE%D1%87%D1%91%D0%BD%D0%BE%D1%87%D0%BD%D0%B8%D0%BA%D0%B8" TargetMode="External"/><Relationship Id="rId3" Type="http://schemas.openxmlformats.org/officeDocument/2006/relationships/hyperlink" Target="https://ru.wikipedia.org/wiki/%D0%92%D0%B5%D1%82%D0%B2%D0%B8%D1%81%D1%82%D0%BE%D1%83%D1%81%D1%8B%D0%B5" TargetMode="External"/><Relationship Id="rId21" Type="http://schemas.openxmlformats.org/officeDocument/2006/relationships/image" Target="../media/image11.png"/><Relationship Id="rId7" Type="http://schemas.openxmlformats.org/officeDocument/2006/relationships/hyperlink" Target="https://ru.wikipedia.org/wiki/%D0%AD%D0%B2%D1%84%D0%B0%D1%83%D0%B7%D0%B8%D0%B5%D0%B2%D1%8B%D0%B5" TargetMode="External"/><Relationship Id="rId12" Type="http://schemas.openxmlformats.org/officeDocument/2006/relationships/hyperlink" Target="https://ru.wikipedia.org/wiki/%D0%9A%D0%B8%D1%88%D0%B5%D1%87%D0%BD%D0%BE%D0%BF%D0%BE%D0%BB%D0%BE%D1%81%D1%82%D0%BD%D1%8B%D0%B5" TargetMode="External"/><Relationship Id="rId17" Type="http://schemas.openxmlformats.org/officeDocument/2006/relationships/hyperlink" Target="https://ru.wikipedia.org/wiki/%D0%A1%D0%B0%D0%BB%D1%8C%D0%BF%D1%8B" TargetMode="External"/><Relationship Id="rId2" Type="http://schemas.openxmlformats.org/officeDocument/2006/relationships/hyperlink" Target="https://ru.wikipedia.org/wiki/%D0%92%D0%B5%D1%81%D0%BB%D0%BE%D0%BD%D0%BE%D0%B3%D0%B8%D0%B5_%D1%80%D0%B0%D0%BA%D0%BE%D0%BE%D0%B1%D1%80%D0%B0%D0%B7%D0%BD%D1%8B%D0%B5" TargetMode="External"/><Relationship Id="rId16" Type="http://schemas.openxmlformats.org/officeDocument/2006/relationships/hyperlink" Target="https://ru.wikipedia.org/wiki/%D0%9E%D0%B1%D0%BE%D0%BB%D0%BE%D1%87%D0%BD%D0%B8%D0%BA%D0%B8" TargetMode="External"/><Relationship Id="rId20" Type="http://schemas.openxmlformats.org/officeDocument/2006/relationships/hyperlink" Target="https://ru.wikipedia.org/wiki/%D0%9B%D0%B8%D1%87%D0%B8%D0%BD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C%D0%B8%D0%B7%D0%B8%D0%B4%D1%8B" TargetMode="External"/><Relationship Id="rId11" Type="http://schemas.openxmlformats.org/officeDocument/2006/relationships/hyperlink" Target="https://ru.wikipedia.org/wiki/%D0%98%D0%BD%D1%84%D1%83%D0%B7%D0%BE%D1%80%D0%B8%D0%B8" TargetMode="External"/><Relationship Id="rId5" Type="http://schemas.openxmlformats.org/officeDocument/2006/relationships/hyperlink" Target="https://ru.wikipedia.org/wiki/%D0%A0%D0%B0%D0%BA%D0%BE%D0%BE%D0%B1%D1%80%D0%B0%D0%B7%D0%BD%D1%8B%D0%B5" TargetMode="External"/><Relationship Id="rId15" Type="http://schemas.openxmlformats.org/officeDocument/2006/relationships/hyperlink" Target="https://ru.wikipedia.org/wiki/%D0%93%D1%80%D0%B5%D0%B1%D0%BD%D0%B5%D0%B2%D0%B8%D0%BA%D0%B8" TargetMode="External"/><Relationship Id="rId10" Type="http://schemas.openxmlformats.org/officeDocument/2006/relationships/hyperlink" Target="https://ru.wikipedia.org/wiki/%D0%A4%D0%BE%D1%80%D0%B0%D0%BC%D0%B8%D0%BD%D0%B8%D1%84%D0%B5%D1%80%D1%8B" TargetMode="External"/><Relationship Id="rId19" Type="http://schemas.openxmlformats.org/officeDocument/2006/relationships/hyperlink" Target="https://ru.wikipedia.org/wiki/%D0%9E%D0%B3%D0%BD%D0%B5%D1%82%D0%B5%D0%BB%D0%BA%D0%B8" TargetMode="External"/><Relationship Id="rId4" Type="http://schemas.openxmlformats.org/officeDocument/2006/relationships/hyperlink" Target="https://ru.wikipedia.org/wiki/%D0%9A%D0%BE%D0%BB%D0%BE%D0%B2%D1%80%D0%B0%D1%82%D0%BA%D0%B8" TargetMode="External"/><Relationship Id="rId9" Type="http://schemas.openxmlformats.org/officeDocument/2006/relationships/hyperlink" Target="https://ru.wikipedia.org/wiki/%D0%A0%D0%B0%D0%B4%D0%B8%D0%BE%D0%BB%D1%8F%D1%80%D0%B8%D0%B8" TargetMode="External"/><Relationship Id="rId14" Type="http://schemas.openxmlformats.org/officeDocument/2006/relationships/hyperlink" Target="https://ru.wikipedia.org/wiki/%D0%A1%D0%B8%D1%84%D0%BE%D0%BD%D0%BE%D1%84%D0%BE%D1%80%D1%8B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504" y="1375948"/>
            <a:ext cx="10782300" cy="178100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Географические термины и  понятия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631339" y="5498756"/>
            <a:ext cx="9228201" cy="910093"/>
          </a:xfrm>
        </p:spPr>
        <p:txBody>
          <a:bodyPr/>
          <a:lstStyle/>
          <a:p>
            <a:pPr algn="ctr"/>
            <a:r>
              <a:rPr lang="ru-RU" dirty="0" smtClean="0"/>
              <a:t>Часть </a:t>
            </a:r>
            <a:r>
              <a:rPr lang="ru-RU" dirty="0" smtClean="0"/>
              <a:t>4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89748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82" y="190614"/>
            <a:ext cx="11613035" cy="165819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Базальт</a:t>
            </a:r>
            <a:r>
              <a:rPr lang="ru-RU" sz="4000" dirty="0" smtClean="0">
                <a:solidFill>
                  <a:schemeClr val="tx1"/>
                </a:solidFill>
              </a:rPr>
              <a:t> – (от лат. </a:t>
            </a:r>
            <a:r>
              <a:rPr lang="en-US" sz="4000" dirty="0" smtClean="0">
                <a:solidFill>
                  <a:schemeClr val="tx1"/>
                </a:solidFill>
              </a:rPr>
              <a:t>Basal</a:t>
            </a:r>
            <a:r>
              <a:rPr lang="ru-RU" sz="4000" dirty="0" smtClean="0">
                <a:solidFill>
                  <a:schemeClr val="tx1"/>
                </a:solidFill>
              </a:rPr>
              <a:t> -  камень) – наиболее распространенная на Земле магматическая </a:t>
            </a:r>
            <a:r>
              <a:rPr lang="ru-RU" sz="4000" i="1" dirty="0" smtClean="0">
                <a:solidFill>
                  <a:schemeClr val="tx1"/>
                </a:solidFill>
              </a:rPr>
              <a:t>эффузивная</a:t>
            </a:r>
            <a:r>
              <a:rPr lang="ru-RU" sz="4000" dirty="0" smtClean="0">
                <a:solidFill>
                  <a:schemeClr val="tx1"/>
                </a:solidFill>
              </a:rPr>
              <a:t> горная порода черного или темно-серого цвета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078" y="1893287"/>
            <a:ext cx="47053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471976" y="2110536"/>
            <a:ext cx="4488468" cy="916872"/>
          </a:xfrm>
        </p:spPr>
        <p:txBody>
          <a:bodyPr/>
          <a:lstStyle/>
          <a:p>
            <a:r>
              <a:rPr lang="ru-RU" dirty="0" smtClean="0"/>
              <a:t>Образует столбчатую шестигранную отдельность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9145" y="2990850"/>
            <a:ext cx="475297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8920" y="5535827"/>
            <a:ext cx="542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Базальт очень прочная горная порода, используется при для изготовления изоляторов сильного электротока.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728" y="0"/>
            <a:ext cx="10772775" cy="699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Дорога Гигантов в Ирландии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829874"/>
            <a:ext cx="5671751" cy="391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1816" y="779841"/>
            <a:ext cx="6112476" cy="390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4819134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Её основу составлял базальт, извергающийся из жерла древнего вулкана. Расплавленный базальт затвердевал и трескался, формируя шестигранные призмы правильной формы. Вместе эти призмы создают удивительный узор, отдалённо напоминающий пчелиные соты. </a:t>
            </a:r>
            <a:r>
              <a:rPr lang="ru-RU" b="1" dirty="0" smtClean="0"/>
              <a:t>Дорога гигантов насчитывает 40 тысяч базальтовых строений</a:t>
            </a:r>
            <a:r>
              <a:rPr lang="ru-RU" dirty="0" smtClean="0"/>
              <a:t>. Каменные колонны настолько плотно прилегают друг к другу, что можно подумать, что их вбил в землю древний богатырь. Тёмный цвет колонн и их исключительная твёрдость объясняются тем, что они состоят из базальта с низкой концентрацией кварца, но богатого магнием и железом. Это снижает скорость их разрушения, обусловленного воздействием бурных вод Атлантики.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5902"/>
            <a:ext cx="12192000" cy="165819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После отшлифовки базальт становится красивым облицовочным камнем. Базальтом вымощена Красная площадь в Москве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8281" y="1915296"/>
            <a:ext cx="5536856" cy="328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2520" y="1334530"/>
            <a:ext cx="3226280" cy="216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758" y="3645220"/>
            <a:ext cx="4321519" cy="290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06627" y="5380672"/>
            <a:ext cx="6845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Красной площади брусчатка впервые появилась в 1930-м году. С тех пор она не раз перекладывалась и ремонтировалась, что позволяет поддерживать историческое покрытие в работоспособном состоянии, не изменяя его облика.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92" y="264755"/>
            <a:ext cx="11440041" cy="191003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Изливаясь по трещинам, магма занимала обширные пространства. Так образовались Среднесибирское плоскогорье, плато Декан в Индии.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Наслаиваясь один на другой покров, базальт образует ступенчатые склоны - </a:t>
            </a:r>
            <a:r>
              <a:rPr lang="ru-RU" sz="4400" b="1" dirty="0" smtClean="0">
                <a:solidFill>
                  <a:srgbClr val="002060"/>
                </a:solidFill>
              </a:rPr>
              <a:t>траппы</a:t>
            </a: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18454" y="1461139"/>
            <a:ext cx="7673546" cy="539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892378"/>
            <a:ext cx="5547458" cy="296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521" y="240041"/>
            <a:ext cx="11905479" cy="165819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Сапропель</a:t>
            </a:r>
            <a:r>
              <a:rPr lang="ru-RU" sz="4400" dirty="0" smtClean="0">
                <a:solidFill>
                  <a:srgbClr val="002060"/>
                </a:solidFill>
              </a:rPr>
              <a:t> – гнилостный ил озер и лагун из отмерших частей </a:t>
            </a:r>
            <a:r>
              <a:rPr lang="ru-RU" sz="4400" i="1" dirty="0" smtClean="0">
                <a:solidFill>
                  <a:srgbClr val="002060"/>
                </a:solidFill>
              </a:rPr>
              <a:t>планктона</a:t>
            </a:r>
            <a:r>
              <a:rPr lang="ru-RU" sz="4400" dirty="0" smtClean="0">
                <a:solidFill>
                  <a:srgbClr val="002060"/>
                </a:solidFill>
              </a:rPr>
              <a:t> и </a:t>
            </a:r>
            <a:r>
              <a:rPr lang="ru-RU" sz="4400" i="1" dirty="0" smtClean="0">
                <a:solidFill>
                  <a:srgbClr val="002060"/>
                </a:solidFill>
              </a:rPr>
              <a:t>бентоса</a:t>
            </a:r>
            <a:r>
              <a:rPr lang="ru-RU" sz="4400" dirty="0" smtClean="0">
                <a:solidFill>
                  <a:srgbClr val="002060"/>
                </a:solidFill>
              </a:rPr>
              <a:t> с примесью частиц глины, песка.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77081"/>
            <a:ext cx="7166920" cy="4658498"/>
          </a:xfrm>
        </p:spPr>
        <p:txBody>
          <a:bodyPr/>
          <a:lstStyle/>
          <a:p>
            <a:r>
              <a:rPr lang="ru-RU" dirty="0" smtClean="0"/>
              <a:t>Уплотняясь  сапропель преобразуется в ископаемое из группы углей – </a:t>
            </a:r>
            <a:r>
              <a:rPr lang="ru-RU" b="1" dirty="0" smtClean="0"/>
              <a:t>сапропелит</a:t>
            </a:r>
            <a:r>
              <a:rPr lang="ru-RU" dirty="0" smtClean="0"/>
              <a:t>. В зоне степей, </a:t>
            </a:r>
            <a:r>
              <a:rPr lang="ru-RU" dirty="0" err="1" smtClean="0"/>
              <a:t>лесостепей</a:t>
            </a:r>
            <a:r>
              <a:rPr lang="ru-RU" dirty="0" smtClean="0"/>
              <a:t> и смешанных лесов сапропель в озерах достигает от 3 до 10 м толщины. Содержит кальций, фтор, железо, алюминий, микроэлементы и биологически активные вещества (витамины, стимуляторы роста, гормоны). Такое редкое сочетание позволяет использовать сапропель на удобрение полей, для подкормки свиней, и др. животных. Ускоряя из развитие и прирост. Идет сапропель на химическую переработку, а также для лечебных целей (Сапропелевые грязи)</a:t>
            </a:r>
          </a:p>
          <a:p>
            <a:r>
              <a:rPr lang="ru-RU" dirty="0" smtClean="0"/>
              <a:t>Промышленная добыча сапропели ведется в озерах Неро и </a:t>
            </a:r>
            <a:r>
              <a:rPr lang="ru-RU" dirty="0" err="1" smtClean="0"/>
              <a:t>Плещеево</a:t>
            </a:r>
            <a:r>
              <a:rPr lang="ru-RU" dirty="0" smtClean="0"/>
              <a:t> в Ярославской области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0688" y="2446638"/>
            <a:ext cx="5249594" cy="296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562" y="499533"/>
            <a:ext cx="11602995" cy="165819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Планктон </a:t>
            </a:r>
            <a:r>
              <a:rPr lang="ru-RU" sz="4000" dirty="0" smtClean="0">
                <a:solidFill>
                  <a:srgbClr val="002060"/>
                </a:solidFill>
              </a:rPr>
              <a:t>– растительные (фитопланктон) и животные (зоопланктон) водные организмы во взвешенном состоянии. Пассивно передвигающиеся вместе с водой в морях, озерах и реках.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4743" y="2767913"/>
            <a:ext cx="7639441" cy="409008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 </a:t>
            </a:r>
            <a:r>
              <a:rPr lang="ru-RU" dirty="0" smtClean="0"/>
              <a:t>В пресноводном </a:t>
            </a:r>
            <a:r>
              <a:rPr lang="ru-RU" dirty="0" smtClean="0"/>
              <a:t>зоопланктоне наиболее многочисленны </a:t>
            </a:r>
            <a:r>
              <a:rPr lang="ru-RU" dirty="0" smtClean="0">
                <a:hlinkClick r:id="rId2" tooltip="Веслоногие ракообразные"/>
              </a:rPr>
              <a:t>веслоногие</a:t>
            </a:r>
            <a:r>
              <a:rPr lang="ru-RU" dirty="0" smtClean="0"/>
              <a:t> и </a:t>
            </a:r>
            <a:r>
              <a:rPr lang="ru-RU" dirty="0" err="1" smtClean="0">
                <a:hlinkClick r:id="rId3" tooltip="Ветвистоусые"/>
              </a:rPr>
              <a:t>ветвистоусые</a:t>
            </a:r>
            <a:r>
              <a:rPr lang="ru-RU" dirty="0" smtClean="0">
                <a:hlinkClick r:id="rId3" tooltip="Ветвистоусые"/>
              </a:rPr>
              <a:t> рачки</a:t>
            </a:r>
            <a:r>
              <a:rPr lang="ru-RU" dirty="0" smtClean="0"/>
              <a:t> и </a:t>
            </a:r>
            <a:r>
              <a:rPr lang="ru-RU" dirty="0" smtClean="0">
                <a:hlinkClick r:id="rId4" tooltip="Коловратки"/>
              </a:rPr>
              <a:t>коловратки</a:t>
            </a:r>
            <a:r>
              <a:rPr lang="ru-RU" dirty="0" smtClean="0"/>
              <a:t>; в морском доминируют </a:t>
            </a:r>
            <a:r>
              <a:rPr lang="ru-RU" dirty="0" smtClean="0">
                <a:hlinkClick r:id="rId5" tooltip="Ракообразные"/>
              </a:rPr>
              <a:t>ракообразные</a:t>
            </a:r>
            <a:r>
              <a:rPr lang="ru-RU" dirty="0" smtClean="0"/>
              <a:t> (главным образом </a:t>
            </a:r>
            <a:r>
              <a:rPr lang="ru-RU" dirty="0" smtClean="0">
                <a:hlinkClick r:id="rId2" tooltip="Веслоногие ракообразные"/>
              </a:rPr>
              <a:t>веслоногие</a:t>
            </a:r>
            <a:r>
              <a:rPr lang="ru-RU" dirty="0" smtClean="0"/>
              <a:t>, а также </a:t>
            </a:r>
            <a:r>
              <a:rPr lang="ru-RU" dirty="0" err="1" smtClean="0">
                <a:hlinkClick r:id="rId6" tooltip="Мизиды"/>
              </a:rPr>
              <a:t>мизиды</a:t>
            </a:r>
            <a:r>
              <a:rPr lang="ru-RU" dirty="0" smtClean="0"/>
              <a:t>, </a:t>
            </a:r>
            <a:r>
              <a:rPr lang="ru-RU" dirty="0" err="1" smtClean="0">
                <a:hlinkClick r:id="rId7" tooltip="Эвфаузиевые"/>
              </a:rPr>
              <a:t>эвфаузиевые</a:t>
            </a:r>
            <a:r>
              <a:rPr lang="ru-RU" dirty="0" smtClean="0"/>
              <a:t>, </a:t>
            </a:r>
            <a:r>
              <a:rPr lang="ru-RU" dirty="0" smtClean="0">
                <a:hlinkClick r:id="rId8" tooltip="Настоящие креветки"/>
              </a:rPr>
              <a:t>креветки</a:t>
            </a:r>
            <a:r>
              <a:rPr lang="ru-RU" dirty="0" smtClean="0"/>
              <a:t> и другие), многочисленны простейшие (</a:t>
            </a:r>
            <a:r>
              <a:rPr lang="ru-RU" dirty="0" smtClean="0">
                <a:hlinkClick r:id="rId9" tooltip="Радиолярии"/>
              </a:rPr>
              <a:t>радиолярии</a:t>
            </a:r>
            <a:r>
              <a:rPr lang="ru-RU" dirty="0" smtClean="0"/>
              <a:t>, </a:t>
            </a:r>
            <a:r>
              <a:rPr lang="ru-RU" dirty="0" smtClean="0">
                <a:hlinkClick r:id="rId10" tooltip="Фораминиферы"/>
              </a:rPr>
              <a:t>фораминиферы</a:t>
            </a:r>
            <a:r>
              <a:rPr lang="ru-RU" dirty="0" smtClean="0"/>
              <a:t>, </a:t>
            </a:r>
            <a:r>
              <a:rPr lang="ru-RU" dirty="0" smtClean="0">
                <a:hlinkClick r:id="rId11" tooltip="Инфузории"/>
              </a:rPr>
              <a:t>инфузории</a:t>
            </a:r>
            <a:r>
              <a:rPr lang="ru-RU" dirty="0" smtClean="0"/>
              <a:t>, </a:t>
            </a:r>
            <a:r>
              <a:rPr lang="ru-RU" dirty="0" err="1" smtClean="0"/>
              <a:t>тинтинниды</a:t>
            </a:r>
            <a:r>
              <a:rPr lang="ru-RU" dirty="0" smtClean="0"/>
              <a:t>), </a:t>
            </a:r>
            <a:r>
              <a:rPr lang="ru-RU" dirty="0" smtClean="0">
                <a:hlinkClick r:id="rId12" tooltip="Кишечнополостные"/>
              </a:rPr>
              <a:t>кишечнополостные</a:t>
            </a:r>
            <a:r>
              <a:rPr lang="ru-RU" dirty="0" smtClean="0"/>
              <a:t> (</a:t>
            </a:r>
            <a:r>
              <a:rPr lang="ru-RU" u="sng" dirty="0" smtClean="0">
                <a:hlinkClick r:id="rId13"/>
              </a:rPr>
              <a:t>медузы</a:t>
            </a:r>
            <a:r>
              <a:rPr lang="ru-RU" dirty="0" smtClean="0"/>
              <a:t>, </a:t>
            </a:r>
            <a:r>
              <a:rPr lang="ru-RU" dirty="0" smtClean="0">
                <a:hlinkClick r:id="rId14" tooltip="Сифонофоры"/>
              </a:rPr>
              <a:t>сифонофоры</a:t>
            </a:r>
            <a:r>
              <a:rPr lang="ru-RU" dirty="0" smtClean="0"/>
              <a:t>, </a:t>
            </a:r>
            <a:r>
              <a:rPr lang="ru-RU" dirty="0" smtClean="0">
                <a:hlinkClick r:id="rId15" tooltip="Гребневики"/>
              </a:rPr>
              <a:t>гребневики</a:t>
            </a:r>
            <a:r>
              <a:rPr lang="ru-RU" dirty="0" smtClean="0"/>
              <a:t>), крылоногие моллюски, </a:t>
            </a:r>
            <a:r>
              <a:rPr lang="ru-RU" dirty="0" smtClean="0">
                <a:hlinkClick r:id="rId16" tooltip="Оболочники"/>
              </a:rPr>
              <a:t>оболочники</a:t>
            </a:r>
            <a:r>
              <a:rPr lang="ru-RU" dirty="0" smtClean="0"/>
              <a:t> (аппендикулярии, </a:t>
            </a:r>
            <a:r>
              <a:rPr lang="ru-RU" dirty="0" err="1" smtClean="0">
                <a:hlinkClick r:id="rId17" tooltip="Сальпы"/>
              </a:rPr>
              <a:t>сальпы</a:t>
            </a:r>
            <a:r>
              <a:rPr lang="ru-RU" dirty="0" smtClean="0"/>
              <a:t>, </a:t>
            </a:r>
            <a:r>
              <a:rPr lang="ru-RU" dirty="0" err="1" smtClean="0">
                <a:hlinkClick r:id="rId18" tooltip="Бочёночники"/>
              </a:rPr>
              <a:t>бочёночники</a:t>
            </a:r>
            <a:r>
              <a:rPr lang="ru-RU" dirty="0" smtClean="0"/>
              <a:t>, </a:t>
            </a:r>
            <a:r>
              <a:rPr lang="ru-RU" dirty="0" smtClean="0">
                <a:hlinkClick r:id="rId19" tooltip="Огнетелки"/>
              </a:rPr>
              <a:t>пиросомы</a:t>
            </a:r>
            <a:r>
              <a:rPr lang="ru-RU" dirty="0" smtClean="0"/>
              <a:t>), икра рыб, </a:t>
            </a:r>
            <a:r>
              <a:rPr lang="ru-RU" dirty="0" smtClean="0">
                <a:hlinkClick r:id="rId20" tooltip="Личинка"/>
              </a:rPr>
              <a:t>личинки</a:t>
            </a:r>
            <a:r>
              <a:rPr lang="ru-RU" dirty="0" smtClean="0"/>
              <a:t> разных беспозвоночных, в том числе многих донных.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8155460" y="1953477"/>
            <a:ext cx="3826476" cy="490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060" y="363608"/>
            <a:ext cx="11541209" cy="16581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Бентос </a:t>
            </a:r>
            <a:r>
              <a:rPr lang="ru-RU" dirty="0" smtClean="0">
                <a:solidFill>
                  <a:srgbClr val="002060"/>
                </a:solidFill>
              </a:rPr>
              <a:t> - совокупность растительных и животных организмов, обитающих на грунте и в грунте морей, озер и рек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3088" y="2162431"/>
            <a:ext cx="11235258" cy="97618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 бентосу относятся бурые и красные водоросли, моллюски, </a:t>
            </a:r>
            <a:r>
              <a:rPr lang="ru-RU" sz="3200" dirty="0" err="1" smtClean="0"/>
              <a:t>ракообразныые</a:t>
            </a:r>
            <a:r>
              <a:rPr lang="ru-RU" sz="3200" dirty="0" smtClean="0"/>
              <a:t>, морские звезды.</a:t>
            </a:r>
            <a:endParaRPr lang="ru-RU" sz="3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7732" y="3353943"/>
            <a:ext cx="10772775" cy="3158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-12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Нектон</a:t>
            </a:r>
            <a:r>
              <a:rPr kumimoji="0" lang="ru-RU" sz="5400" b="0" i="0" u="none" strike="noStrike" kern="1200" cap="none" spc="-12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все организмы, активно плавающие в толще водоемов,</a:t>
            </a:r>
            <a:r>
              <a:rPr kumimoji="0" lang="ru-RU" sz="5400" b="0" i="0" u="none" strike="noStrike" kern="1200" cap="none" spc="-12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способные противостоять течению и самостоятельно перемещаться на значительные расстояния.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-12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 ним относятся рыбы, киты, ластоногие, черепахи, кальмары.</a:t>
            </a:r>
            <a:r>
              <a:rPr kumimoji="0" lang="ru-RU" sz="4200" b="0" i="0" u="none" strike="noStrike" kern="1200" cap="none" spc="-12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endParaRPr kumimoji="0" lang="ru-RU" sz="4200" b="0" i="0" u="none" strike="noStrike" kern="1200" cap="none" spc="-12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88306" y="78523"/>
            <a:ext cx="6400786" cy="677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354</TotalTime>
  <Words>375</Words>
  <Application>Microsoft Office PowerPoint</Application>
  <PresentationFormat>Произвольный</PresentationFormat>
  <Paragraphs>20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Метрополия</vt:lpstr>
      <vt:lpstr>Географические термины и  понятия</vt:lpstr>
      <vt:lpstr>Базальт – (от лат. Basal -  камень) – наиболее распространенная на Земле магматическая эффузивная горная порода черного или темно-серого цвета</vt:lpstr>
      <vt:lpstr>Дорога Гигантов в Ирландии</vt:lpstr>
      <vt:lpstr>После отшлифовки базальт становится красивым облицовочным камнем. Базальтом вымощена Красная площадь в Москве</vt:lpstr>
      <vt:lpstr>Изливаясь по трещинам, магма занимала обширные пространства. Так образовались Среднесибирское плоскогорье, плато Декан в Индии. Наслаиваясь один на другой покров, базальт образует ступенчатые склоны - траппы </vt:lpstr>
      <vt:lpstr>Сапропель – гнилостный ил озер и лагун из отмерших частей планктона и бентоса с примесью частиц глины, песка.</vt:lpstr>
      <vt:lpstr>Планктон – растительные (фитопланктон) и животные (зоопланктон) водные организмы во взвешенном состоянии. Пассивно передвигающиеся вместе с водой в морях, озерах и реках.</vt:lpstr>
      <vt:lpstr>Бентос  - совокупность растительных и животных организмов, обитающих на грунте и в грунте морей, озер и рек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Крым</dc:title>
  <dc:creator>Ксения Корочкина</dc:creator>
  <cp:lastModifiedBy>Елена</cp:lastModifiedBy>
  <cp:revision>33</cp:revision>
  <dcterms:created xsi:type="dcterms:W3CDTF">2020-04-24T03:43:19Z</dcterms:created>
  <dcterms:modified xsi:type="dcterms:W3CDTF">2024-11-13T06:41:13Z</dcterms:modified>
</cp:coreProperties>
</file>